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6" r:id="rId3"/>
    <p:sldId id="290" r:id="rId4"/>
    <p:sldId id="291" r:id="rId5"/>
    <p:sldId id="286" r:id="rId6"/>
    <p:sldId id="268" r:id="rId7"/>
    <p:sldId id="261" r:id="rId8"/>
    <p:sldId id="283" r:id="rId9"/>
    <p:sldId id="285" r:id="rId10"/>
    <p:sldId id="284" r:id="rId11"/>
    <p:sldId id="289" r:id="rId12"/>
    <p:sldId id="296" r:id="rId13"/>
    <p:sldId id="292" r:id="rId14"/>
    <p:sldId id="293" r:id="rId15"/>
    <p:sldId id="294" r:id="rId16"/>
    <p:sldId id="297" r:id="rId17"/>
    <p:sldId id="298" r:id="rId18"/>
    <p:sldId id="299" r:id="rId19"/>
    <p:sldId id="300" r:id="rId20"/>
    <p:sldId id="26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87C"/>
    <a:srgbClr val="1A355E"/>
    <a:srgbClr val="E0E02C"/>
    <a:srgbClr val="EDE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91" autoAdjust="0"/>
    <p:restoredTop sz="85650" autoAdjust="0"/>
  </p:normalViewPr>
  <p:slideViewPr>
    <p:cSldViewPr>
      <p:cViewPr varScale="1">
        <p:scale>
          <a:sx n="93" d="100"/>
          <a:sy n="93" d="100"/>
        </p:scale>
        <p:origin x="17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E35818C-3A37-4040-BF8D-C0FDDDBF5216}" type="datetimeFigureOut">
              <a:rPr lang="en-US" smtClean="0"/>
              <a:t>3/8/2023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3E8E4FB-7180-48CC-B6F0-A19B02EB4009}" type="slidenum">
              <a:rPr lang="en-US" smtClean="0"/>
              <a:t>‹#›</a:t>
            </a:fld>
            <a:endParaRPr lang="en-US"/>
          </a:p>
        </p:txBody>
      </p:sp>
    </p:spTree>
    <p:extLst>
      <p:ext uri="{BB962C8B-B14F-4D97-AF65-F5344CB8AC3E}">
        <p14:creationId xmlns:p14="http://schemas.microsoft.com/office/powerpoint/2010/main" val="52413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Goal is for the meeting to run no more than one hour/one hour 15 min, but also provide ample time for feedback from attendees</a:t>
            </a:r>
          </a:p>
          <a:p>
            <a:endParaRPr lang="en-US" dirty="0"/>
          </a:p>
        </p:txBody>
      </p:sp>
      <p:sp>
        <p:nvSpPr>
          <p:cNvPr id="4" name="Slide Number Placeholder 3"/>
          <p:cNvSpPr>
            <a:spLocks noGrp="1"/>
          </p:cNvSpPr>
          <p:nvPr>
            <p:ph type="sldNum" sz="quarter" idx="5"/>
          </p:nvPr>
        </p:nvSpPr>
        <p:spPr/>
        <p:txBody>
          <a:bodyPr/>
          <a:lstStyle/>
          <a:p>
            <a:fld id="{E3E8E4FB-7180-48CC-B6F0-A19B02EB4009}" type="slidenum">
              <a:rPr lang="en-US" smtClean="0"/>
              <a:t>1</a:t>
            </a:fld>
            <a:endParaRPr lang="en-US"/>
          </a:p>
        </p:txBody>
      </p:sp>
    </p:spTree>
    <p:extLst>
      <p:ext uri="{BB962C8B-B14F-4D97-AF65-F5344CB8AC3E}">
        <p14:creationId xmlns:p14="http://schemas.microsoft.com/office/powerpoint/2010/main" val="3624146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program is like any insurance policy.  The intent is not to use it, but it is available if needed</a:t>
            </a:r>
          </a:p>
          <a:p>
            <a:pPr marL="171450" indent="-171450">
              <a:buFont typeface="Arial" panose="020B0604020202020204" pitchFamily="34" charset="0"/>
              <a:buChar char="•"/>
            </a:pPr>
            <a:r>
              <a:rPr lang="en-US" dirty="0"/>
              <a:t>It is primarily a revolving fund program, but will contain certain leakage / one way outflow of funds that will deplete over time if the program is needed </a:t>
            </a:r>
          </a:p>
          <a:p>
            <a:pPr marL="171450" indent="-171450">
              <a:buFont typeface="Arial" panose="020B0604020202020204" pitchFamily="34" charset="0"/>
              <a:buChar char="•"/>
            </a:pPr>
            <a:r>
              <a:rPr lang="en-US" dirty="0"/>
              <a:t>Included caps on the concept with back worked matrix that keeps the marble in play between the two ends of the teeter-totter  </a:t>
            </a:r>
          </a:p>
        </p:txBody>
      </p:sp>
      <p:sp>
        <p:nvSpPr>
          <p:cNvPr id="4" name="Slide Number Placeholder 3"/>
          <p:cNvSpPr>
            <a:spLocks noGrp="1"/>
          </p:cNvSpPr>
          <p:nvPr>
            <p:ph type="sldNum" sz="quarter" idx="5"/>
          </p:nvPr>
        </p:nvSpPr>
        <p:spPr/>
        <p:txBody>
          <a:bodyPr/>
          <a:lstStyle/>
          <a:p>
            <a:fld id="{E3E8E4FB-7180-48CC-B6F0-A19B02EB4009}" type="slidenum">
              <a:rPr lang="en-US" smtClean="0"/>
              <a:t>15</a:t>
            </a:fld>
            <a:endParaRPr lang="en-US"/>
          </a:p>
        </p:txBody>
      </p:sp>
    </p:spTree>
    <p:extLst>
      <p:ext uri="{BB962C8B-B14F-4D97-AF65-F5344CB8AC3E}">
        <p14:creationId xmlns:p14="http://schemas.microsoft.com/office/powerpoint/2010/main" val="1859126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Too many stories of people:</a:t>
            </a:r>
          </a:p>
          <a:p>
            <a:pPr marL="628650" lvl="1" indent="-171450">
              <a:buFont typeface="Arial" panose="020B0604020202020204" pitchFamily="34" charset="0"/>
              <a:buChar char="•"/>
            </a:pPr>
            <a:r>
              <a:rPr lang="en-US" dirty="0"/>
              <a:t>NOT RELOCATING here</a:t>
            </a:r>
          </a:p>
          <a:p>
            <a:pPr marL="628650" lvl="1" indent="-171450">
              <a:buFont typeface="Arial" panose="020B0604020202020204" pitchFamily="34" charset="0"/>
              <a:buChar char="•"/>
            </a:pPr>
            <a:r>
              <a:rPr lang="en-US" dirty="0"/>
              <a:t>LEAVING here</a:t>
            </a:r>
          </a:p>
          <a:p>
            <a:pPr marL="457200" lvl="1" indent="0">
              <a:buFont typeface="Arial" panose="020B0604020202020204" pitchFamily="34" charset="0"/>
              <a:buNone/>
            </a:pPr>
            <a:r>
              <a:rPr lang="en-US" dirty="0"/>
              <a:t>due to housing solutions that don’t meet their needs.</a:t>
            </a:r>
          </a:p>
          <a:p>
            <a:pPr marL="457200" lvl="1" indent="0">
              <a:buFont typeface="Arial" panose="020B0604020202020204" pitchFamily="34" charset="0"/>
              <a:buNone/>
            </a:pPr>
            <a:endParaRPr lang="en-US" dirty="0"/>
          </a:p>
          <a:p>
            <a:pPr marL="457200" lvl="1" indent="0">
              <a:buFont typeface="Arial" panose="020B0604020202020204" pitchFamily="34" charset="0"/>
              <a:buNone/>
            </a:pPr>
            <a:endParaRPr lang="en-US" dirty="0"/>
          </a:p>
          <a:p>
            <a:pPr marL="457200" lvl="1" indent="0">
              <a:buFont typeface="Arial" panose="020B0604020202020204" pitchFamily="34" charset="0"/>
              <a:buNone/>
            </a:pPr>
            <a:r>
              <a:rPr lang="en-US" dirty="0"/>
              <a:t>Once we lose their attention / lose their interest / lose them, we don’t get a second chance for them to consider MC as the place they will make a long term housing investment. </a:t>
            </a:r>
          </a:p>
        </p:txBody>
      </p:sp>
      <p:sp>
        <p:nvSpPr>
          <p:cNvPr id="4" name="Slide Number Placeholder 3"/>
          <p:cNvSpPr>
            <a:spLocks noGrp="1"/>
          </p:cNvSpPr>
          <p:nvPr>
            <p:ph type="sldNum" sz="quarter" idx="5"/>
          </p:nvPr>
        </p:nvSpPr>
        <p:spPr/>
        <p:txBody>
          <a:bodyPr/>
          <a:lstStyle/>
          <a:p>
            <a:fld id="{E3E8E4FB-7180-48CC-B6F0-A19B02EB4009}" type="slidenum">
              <a:rPr lang="en-US" smtClean="0"/>
              <a:t>16</a:t>
            </a:fld>
            <a:endParaRPr lang="en-US"/>
          </a:p>
        </p:txBody>
      </p:sp>
    </p:spTree>
    <p:extLst>
      <p:ext uri="{BB962C8B-B14F-4D97-AF65-F5344CB8AC3E}">
        <p14:creationId xmlns:p14="http://schemas.microsoft.com/office/powerpoint/2010/main" val="4158927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Using an average COUNTY new construction housing value of $ 400,000</a:t>
            </a:r>
          </a:p>
          <a:p>
            <a:pPr marL="171450" indent="-171450">
              <a:buFont typeface="Arial" panose="020B0604020202020204" pitchFamily="34" charset="0"/>
              <a:buChar char="•"/>
            </a:pPr>
            <a:r>
              <a:rPr lang="en-US" dirty="0"/>
              <a:t>Using current average mill levy that generates an average of $2,000 / housing unit</a:t>
            </a:r>
          </a:p>
          <a:p>
            <a:pPr marL="171450" indent="-171450">
              <a:buFont typeface="Arial" panose="020B0604020202020204" pitchFamily="34" charset="0"/>
              <a:buChar char="•"/>
            </a:pPr>
            <a:r>
              <a:rPr lang="en-US" dirty="0"/>
              <a:t>Using 50 new housing units / year for the next 10 years (which is half of the needed units according to the JSND statistics for employment growth over the next decade)</a:t>
            </a:r>
          </a:p>
          <a:p>
            <a:pPr marL="171450" indent="-171450">
              <a:buFont typeface="Arial" panose="020B0604020202020204" pitchFamily="34" charset="0"/>
              <a:buChar char="•"/>
            </a:pPr>
            <a:r>
              <a:rPr lang="en-US" dirty="0"/>
              <a:t>827% ROI </a:t>
            </a:r>
          </a:p>
        </p:txBody>
      </p:sp>
      <p:sp>
        <p:nvSpPr>
          <p:cNvPr id="4" name="Slide Number Placeholder 3"/>
          <p:cNvSpPr>
            <a:spLocks noGrp="1"/>
          </p:cNvSpPr>
          <p:nvPr>
            <p:ph type="sldNum" sz="quarter" idx="5"/>
          </p:nvPr>
        </p:nvSpPr>
        <p:spPr/>
        <p:txBody>
          <a:bodyPr/>
          <a:lstStyle/>
          <a:p>
            <a:fld id="{E3E8E4FB-7180-48CC-B6F0-A19B02EB4009}" type="slidenum">
              <a:rPr lang="en-US" smtClean="0"/>
              <a:t>17</a:t>
            </a:fld>
            <a:endParaRPr lang="en-US"/>
          </a:p>
        </p:txBody>
      </p:sp>
    </p:spTree>
    <p:extLst>
      <p:ext uri="{BB962C8B-B14F-4D97-AF65-F5344CB8AC3E}">
        <p14:creationId xmlns:p14="http://schemas.microsoft.com/office/powerpoint/2010/main" val="3142748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Assuming point of sale is through the local lumber yard</a:t>
            </a:r>
          </a:p>
        </p:txBody>
      </p:sp>
      <p:sp>
        <p:nvSpPr>
          <p:cNvPr id="4" name="Slide Number Placeholder 3"/>
          <p:cNvSpPr>
            <a:spLocks noGrp="1"/>
          </p:cNvSpPr>
          <p:nvPr>
            <p:ph type="sldNum" sz="quarter" idx="5"/>
          </p:nvPr>
        </p:nvSpPr>
        <p:spPr/>
        <p:txBody>
          <a:bodyPr/>
          <a:lstStyle/>
          <a:p>
            <a:fld id="{E3E8E4FB-7180-48CC-B6F0-A19B02EB4009}" type="slidenum">
              <a:rPr lang="en-US" smtClean="0"/>
              <a:t>18</a:t>
            </a:fld>
            <a:endParaRPr lang="en-US"/>
          </a:p>
        </p:txBody>
      </p:sp>
    </p:spTree>
    <p:extLst>
      <p:ext uri="{BB962C8B-B14F-4D97-AF65-F5344CB8AC3E}">
        <p14:creationId xmlns:p14="http://schemas.microsoft.com/office/powerpoint/2010/main" val="953549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AFFORDABILITY for median household income </a:t>
            </a:r>
          </a:p>
          <a:p>
            <a:pPr marL="171450" indent="-171450">
              <a:buFont typeface="Arial" panose="020B0604020202020204" pitchFamily="34" charset="0"/>
              <a:buChar char="•"/>
            </a:pPr>
            <a:r>
              <a:rPr lang="en-US" dirty="0"/>
              <a:t>$15,000 down </a:t>
            </a:r>
          </a:p>
          <a:p>
            <a:pPr marL="171450" indent="-171450">
              <a:buFont typeface="Arial" panose="020B0604020202020204" pitchFamily="34" charset="0"/>
              <a:buChar char="•"/>
            </a:pPr>
            <a:r>
              <a:rPr lang="en-US" dirty="0"/>
              <a:t>30-yr fixed at 7.3%</a:t>
            </a:r>
          </a:p>
          <a:p>
            <a:pPr marL="171450" indent="-171450">
              <a:buFont typeface="Arial" panose="020B0604020202020204" pitchFamily="34" charset="0"/>
              <a:buChar char="•"/>
            </a:pPr>
            <a:r>
              <a:rPr lang="en-US" dirty="0"/>
              <a:t>$ 280,000 purchase price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AFFORDABILITY for workover floor hand and child care provider of $ 100,000 + $ 35,000 = $ 135,000 </a:t>
            </a:r>
          </a:p>
          <a:p>
            <a:pPr marL="171450" indent="-171450">
              <a:buFont typeface="Arial" panose="020B0604020202020204" pitchFamily="34" charset="0"/>
              <a:buChar char="•"/>
            </a:pPr>
            <a:r>
              <a:rPr lang="en-US" dirty="0"/>
              <a:t>$ 15,000 down</a:t>
            </a:r>
          </a:p>
          <a:p>
            <a:pPr marL="171450" indent="-171450">
              <a:buFont typeface="Arial" panose="020B0604020202020204" pitchFamily="34" charset="0"/>
              <a:buChar char="•"/>
            </a:pPr>
            <a:r>
              <a:rPr lang="en-US" dirty="0"/>
              <a:t>30-yr fixed at 7.24%</a:t>
            </a:r>
          </a:p>
          <a:p>
            <a:pPr marL="171450" indent="-171450">
              <a:buFont typeface="Arial" panose="020B0604020202020204" pitchFamily="34" charset="0"/>
              <a:buChar char="•"/>
            </a:pPr>
            <a:r>
              <a:rPr lang="en-US" dirty="0"/>
              <a:t>$ 464,000 purchase price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AFFORDABILITY for two teachers of $ 65,000 + $ 70,000 = $ 135,000</a:t>
            </a:r>
          </a:p>
          <a:p>
            <a:pPr marL="171450" indent="-171450">
              <a:buFont typeface="Arial" panose="020B0604020202020204" pitchFamily="34" charset="0"/>
              <a:buChar char="•"/>
            </a:pPr>
            <a:r>
              <a:rPr lang="en-US" dirty="0"/>
              <a:t>$ 30,000 down</a:t>
            </a:r>
          </a:p>
          <a:p>
            <a:pPr marL="171450" indent="-171450">
              <a:buFont typeface="Arial" panose="020B0604020202020204" pitchFamily="34" charset="0"/>
              <a:buChar char="•"/>
            </a:pPr>
            <a:r>
              <a:rPr lang="en-US" dirty="0"/>
              <a:t>30-yr fixed at 7.27%</a:t>
            </a:r>
          </a:p>
          <a:p>
            <a:pPr marL="171450" indent="-171450">
              <a:buFont typeface="Arial" panose="020B0604020202020204" pitchFamily="34" charset="0"/>
              <a:buChar char="•"/>
            </a:pPr>
            <a:r>
              <a:rPr lang="en-US" dirty="0"/>
              <a:t>$ 484,600 </a:t>
            </a:r>
            <a:r>
              <a:rPr lang="en-US"/>
              <a:t>purchase price</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3E8E4FB-7180-48CC-B6F0-A19B02EB4009}" type="slidenum">
              <a:rPr lang="en-US" smtClean="0"/>
              <a:t>19</a:t>
            </a:fld>
            <a:endParaRPr lang="en-US"/>
          </a:p>
        </p:txBody>
      </p:sp>
    </p:spTree>
    <p:extLst>
      <p:ext uri="{BB962C8B-B14F-4D97-AF65-F5344CB8AC3E}">
        <p14:creationId xmlns:p14="http://schemas.microsoft.com/office/powerpoint/2010/main" val="167596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E8E4FB-7180-48CC-B6F0-A19B02EB4009}" type="slidenum">
              <a:rPr lang="en-US" smtClean="0"/>
              <a:t>3</a:t>
            </a:fld>
            <a:endParaRPr lang="en-US"/>
          </a:p>
        </p:txBody>
      </p:sp>
    </p:spTree>
    <p:extLst>
      <p:ext uri="{BB962C8B-B14F-4D97-AF65-F5344CB8AC3E}">
        <p14:creationId xmlns:p14="http://schemas.microsoft.com/office/powerpoint/2010/main" val="28352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E8E4FB-7180-48CC-B6F0-A19B02EB4009}" type="slidenum">
              <a:rPr lang="en-US" smtClean="0"/>
              <a:t>5</a:t>
            </a:fld>
            <a:endParaRPr lang="en-US"/>
          </a:p>
        </p:txBody>
      </p:sp>
    </p:spTree>
    <p:extLst>
      <p:ext uri="{BB962C8B-B14F-4D97-AF65-F5344CB8AC3E}">
        <p14:creationId xmlns:p14="http://schemas.microsoft.com/office/powerpoint/2010/main" val="12314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1A355E"/>
                </a:solidFill>
                <a:latin typeface="Arial" panose="020B0604020202020204" pitchFamily="34" charset="0"/>
                <a:cs typeface="Arial" panose="020B0604020202020204" pitchFamily="34" charset="0"/>
              </a:rPr>
              <a:t>complete infrastructure: curb, gutter, sidewalk, municipal water/sewer</a:t>
            </a:r>
          </a:p>
          <a:p>
            <a:pPr defTabSz="931774">
              <a:defRPr/>
            </a:pPr>
            <a:r>
              <a:rPr lang="en-US" dirty="0">
                <a:solidFill>
                  <a:srgbClr val="1A355E"/>
                </a:solidFill>
                <a:latin typeface="Arial" panose="020B0604020202020204" pitchFamily="34" charset="0"/>
                <a:cs typeface="Arial" panose="020B0604020202020204" pitchFamily="34" charset="0"/>
              </a:rPr>
              <a:t>limited infrastructure: municipal water/sewer in city; or approved county subdivision with improved gravel road and septic</a:t>
            </a:r>
          </a:p>
          <a:p>
            <a:endParaRPr lang="en-US" dirty="0"/>
          </a:p>
        </p:txBody>
      </p:sp>
      <p:sp>
        <p:nvSpPr>
          <p:cNvPr id="4" name="Slide Number Placeholder 3"/>
          <p:cNvSpPr>
            <a:spLocks noGrp="1"/>
          </p:cNvSpPr>
          <p:nvPr>
            <p:ph type="sldNum" sz="quarter" idx="5"/>
          </p:nvPr>
        </p:nvSpPr>
        <p:spPr/>
        <p:txBody>
          <a:bodyPr/>
          <a:lstStyle/>
          <a:p>
            <a:fld id="{E3E8E4FB-7180-48CC-B6F0-A19B02EB4009}" type="slidenum">
              <a:rPr lang="en-US" smtClean="0"/>
              <a:t>7</a:t>
            </a:fld>
            <a:endParaRPr lang="en-US"/>
          </a:p>
        </p:txBody>
      </p:sp>
    </p:spTree>
    <p:extLst>
      <p:ext uri="{BB962C8B-B14F-4D97-AF65-F5344CB8AC3E}">
        <p14:creationId xmlns:p14="http://schemas.microsoft.com/office/powerpoint/2010/main" val="411828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B3A87C"/>
                </a:solidFill>
                <a:latin typeface="Arial" panose="020B0604020202020204" pitchFamily="34" charset="0"/>
                <a:cs typeface="Arial" panose="020B0604020202020204" pitchFamily="34" charset="0"/>
              </a:rPr>
              <a:t>(building permit fees range from $0-$8722; average $6091) ; approx. $2500 per house in Real Estate taxes for City of WC; approx. $1500 in Real Estate taxes per house for County (Flickertail Fields); City of WC was heavily involved in helping us with the building inspections to make sure our qualifications were met. </a:t>
            </a:r>
            <a:endParaRPr lang="en-US" dirty="0"/>
          </a:p>
        </p:txBody>
      </p:sp>
      <p:sp>
        <p:nvSpPr>
          <p:cNvPr id="4" name="Slide Number Placeholder 3"/>
          <p:cNvSpPr>
            <a:spLocks noGrp="1"/>
          </p:cNvSpPr>
          <p:nvPr>
            <p:ph type="sldNum" sz="quarter" idx="5"/>
          </p:nvPr>
        </p:nvSpPr>
        <p:spPr/>
        <p:txBody>
          <a:bodyPr/>
          <a:lstStyle/>
          <a:p>
            <a:fld id="{E3E8E4FB-7180-48CC-B6F0-A19B02EB4009}" type="slidenum">
              <a:rPr lang="en-US" smtClean="0"/>
              <a:t>8</a:t>
            </a:fld>
            <a:endParaRPr lang="en-US"/>
          </a:p>
        </p:txBody>
      </p:sp>
    </p:spTree>
    <p:extLst>
      <p:ext uri="{BB962C8B-B14F-4D97-AF65-F5344CB8AC3E}">
        <p14:creationId xmlns:p14="http://schemas.microsoft.com/office/powerpoint/2010/main" val="3904757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b="0" i="0" dirty="0">
                <a:solidFill>
                  <a:srgbClr val="374151"/>
                </a:solidFill>
                <a:effectLst/>
                <a:latin typeface="Söhne"/>
              </a:rPr>
              <a:t>Economic uncertainty:</a:t>
            </a:r>
          </a:p>
          <a:p>
            <a:pPr marL="698830" lvl="1" indent="-232943">
              <a:buFont typeface="+mj-lt"/>
              <a:buAutoNum type="alphaLcParenR"/>
            </a:pPr>
            <a:r>
              <a:rPr lang="en-US" b="0" i="0" dirty="0">
                <a:solidFill>
                  <a:srgbClr val="374151"/>
                </a:solidFill>
                <a:effectLst/>
                <a:latin typeface="Söhne"/>
              </a:rPr>
              <a:t>COVID-19 caused a lot of economic uncertainty, with many people losing their jobs or having their hours reduced. Others chose to renovate their current residences instead of buying or postponed trading up to newer or larger homes. </a:t>
            </a:r>
          </a:p>
          <a:p>
            <a:pPr marL="698830" lvl="1" indent="-232943">
              <a:buFont typeface="+mj-lt"/>
              <a:buAutoNum type="alphaLcParenR"/>
            </a:pPr>
            <a:r>
              <a:rPr lang="en-US" b="0" i="0" dirty="0">
                <a:solidFill>
                  <a:srgbClr val="374151"/>
                </a:solidFill>
                <a:effectLst/>
                <a:latin typeface="Söhne"/>
              </a:rPr>
              <a:t>North Dakota’s economy is heavily reliant on the oil industry. Overlapping COVID-19, political changes at the federal level and global instability kept oil prices relatively low in recent years.</a:t>
            </a:r>
          </a:p>
          <a:p>
            <a:pPr marL="465887" lvl="1"/>
            <a:endParaRPr lang="en-US" b="0" i="0" dirty="0">
              <a:solidFill>
                <a:srgbClr val="374151"/>
              </a:solidFill>
              <a:effectLst/>
              <a:latin typeface="Söhne"/>
            </a:endParaRPr>
          </a:p>
          <a:p>
            <a:r>
              <a:rPr lang="en-US" b="0" i="0" dirty="0">
                <a:solidFill>
                  <a:srgbClr val="374151"/>
                </a:solidFill>
                <a:effectLst/>
                <a:latin typeface="Söhne"/>
              </a:rPr>
              <a:t>2. Material shortages and price increases:</a:t>
            </a:r>
          </a:p>
          <a:p>
            <a:pPr marL="698830" lvl="1" indent="-232943" defTabSz="931774">
              <a:buFont typeface="+mj-lt"/>
              <a:buAutoNum type="alphaLcParenR"/>
            </a:pPr>
            <a:r>
              <a:rPr lang="en-US" dirty="0">
                <a:solidFill>
                  <a:srgbClr val="374151"/>
                </a:solidFill>
                <a:latin typeface="Söhne"/>
              </a:rPr>
              <a:t>It’s no secret that McKenzie County is the end of the materials line even in good times. However, material shortages and the resulting price increases during the COVID years intensified the issue. </a:t>
            </a:r>
          </a:p>
          <a:p>
            <a:pPr marL="698830" lvl="1" indent="-232943" defTabSz="931774">
              <a:buFont typeface="+mj-lt"/>
              <a:buAutoNum type="alphaLcParenR"/>
            </a:pPr>
            <a:r>
              <a:rPr lang="en-US" dirty="0">
                <a:solidFill>
                  <a:srgbClr val="374151"/>
                </a:solidFill>
                <a:latin typeface="Söhne"/>
              </a:rPr>
              <a:t>Prices have begun to come down and Watford City will have a full lumber yard again this summer. </a:t>
            </a:r>
          </a:p>
          <a:p>
            <a:pPr marL="465887" lvl="1" defTabSz="931774"/>
            <a:endParaRPr lang="en-US" b="0" i="0" dirty="0">
              <a:solidFill>
                <a:srgbClr val="374151"/>
              </a:solidFill>
              <a:effectLst/>
              <a:latin typeface="Söhne"/>
            </a:endParaRPr>
          </a:p>
          <a:p>
            <a:r>
              <a:rPr lang="en-US" b="0" i="0" dirty="0">
                <a:solidFill>
                  <a:srgbClr val="374151"/>
                </a:solidFill>
                <a:effectLst/>
                <a:latin typeface="Söhne"/>
              </a:rPr>
              <a:t>3. Labor and trade shortages:</a:t>
            </a:r>
          </a:p>
          <a:p>
            <a:pPr marL="698830" lvl="1" indent="-232943" defTabSz="931774">
              <a:buFont typeface="+mj-lt"/>
              <a:buAutoNum type="alphaLcParenR"/>
            </a:pPr>
            <a:r>
              <a:rPr lang="en-US" dirty="0">
                <a:solidFill>
                  <a:srgbClr val="374151"/>
                </a:solidFill>
                <a:latin typeface="Söhne"/>
              </a:rPr>
              <a:t>Skilled laborers tend to gravitate towards the oil field in good times and leave the area in slower times. Construction trades follow a similar path, though in more recent years, we’ve retained more of these trades regionally. The high cost of travel and housing for out of the region trades makes construction challenging in McKenzie County.</a:t>
            </a:r>
          </a:p>
          <a:p>
            <a:pPr marL="465887" lvl="1" defTabSz="931774"/>
            <a:endParaRPr lang="en-US" dirty="0">
              <a:solidFill>
                <a:srgbClr val="374151"/>
              </a:solidFill>
              <a:latin typeface="Söhne"/>
            </a:endParaRPr>
          </a:p>
          <a:p>
            <a:r>
              <a:rPr lang="en-US" b="0" i="0" dirty="0">
                <a:solidFill>
                  <a:srgbClr val="374151"/>
                </a:solidFill>
                <a:effectLst/>
                <a:latin typeface="Söhne"/>
              </a:rPr>
              <a:t>4. Mortgage rate and commercial lending rate increases:</a:t>
            </a:r>
          </a:p>
          <a:p>
            <a:pPr marL="698830" lvl="1" indent="-232943" defTabSz="931774">
              <a:buFont typeface="+mj-lt"/>
              <a:buAutoNum type="alphaLcParenR"/>
            </a:pPr>
            <a:r>
              <a:rPr lang="en-US" dirty="0">
                <a:solidFill>
                  <a:srgbClr val="374151"/>
                </a:solidFill>
                <a:latin typeface="Söhne"/>
              </a:rPr>
              <a:t>While perhaps not historically high, the recent and rapid rise in lending rates has been a shock to home buyers and a significant hurdle for builders. The uncertainty introduced to the market has caused banking institutions to greatly restrict lending to an already small pool of regional home builders. </a:t>
            </a:r>
            <a:br>
              <a:rPr lang="en-US" dirty="0">
                <a:solidFill>
                  <a:srgbClr val="374151"/>
                </a:solidFill>
                <a:latin typeface="Söhne"/>
              </a:rPr>
            </a:br>
            <a:endParaRPr lang="en-US" dirty="0">
              <a:solidFill>
                <a:srgbClr val="374151"/>
              </a:solidFill>
              <a:latin typeface="Söhne"/>
            </a:endParaRPr>
          </a:p>
          <a:p>
            <a:r>
              <a:rPr lang="en-US" b="0" i="0" dirty="0">
                <a:solidFill>
                  <a:srgbClr val="374151"/>
                </a:solidFill>
                <a:effectLst/>
                <a:latin typeface="Söhne"/>
              </a:rPr>
              <a:t>5. Non-program lots significantly lowered prices:</a:t>
            </a:r>
          </a:p>
          <a:p>
            <a:pPr marL="698830" lvl="1" indent="-232943" defTabSz="931774">
              <a:buFont typeface="+mj-lt"/>
              <a:buAutoNum type="alphaLcParenR"/>
            </a:pPr>
            <a:r>
              <a:rPr lang="en-US" dirty="0">
                <a:solidFill>
                  <a:srgbClr val="374151"/>
                </a:solidFill>
                <a:latin typeface="Söhne"/>
              </a:rPr>
              <a:t>While shovel-ready lots were bringing in the required infrastructure, existing inventory lots moved to quickly reduce prices and capture limited builder activity.</a:t>
            </a:r>
          </a:p>
          <a:p>
            <a:pPr marL="698830" lvl="1" indent="-232943" defTabSz="931774">
              <a:buFont typeface="+mj-lt"/>
              <a:buAutoNum type="alphaLcParenR"/>
            </a:pPr>
            <a:r>
              <a:rPr lang="en-US" dirty="0">
                <a:solidFill>
                  <a:srgbClr val="374151"/>
                </a:solidFill>
                <a:latin typeface="Söhne"/>
              </a:rPr>
              <a:t>Net positive for home construction, but impacted program utilization. </a:t>
            </a:r>
          </a:p>
          <a:p>
            <a:pPr marL="698830" lvl="1" indent="-232943" defTabSz="931774">
              <a:buFont typeface="+mj-lt"/>
              <a:buAutoNum type="alphaLcParenR"/>
            </a:pPr>
            <a:endParaRPr lang="en-US" dirty="0">
              <a:solidFill>
                <a:srgbClr val="374151"/>
              </a:solidFill>
              <a:latin typeface="Söhne"/>
            </a:endParaRPr>
          </a:p>
          <a:p>
            <a:pPr marL="698830" lvl="1" indent="-232943" defTabSz="931774">
              <a:buFont typeface="+mj-lt"/>
              <a:buAutoNum type="alphaLcParenR"/>
            </a:pPr>
            <a:endParaRPr lang="en-US" dirty="0">
              <a:solidFill>
                <a:srgbClr val="374151"/>
              </a:solidFill>
              <a:latin typeface="Söhne"/>
            </a:endParaRPr>
          </a:p>
        </p:txBody>
      </p:sp>
      <p:sp>
        <p:nvSpPr>
          <p:cNvPr id="4" name="Slide Number Placeholder 3"/>
          <p:cNvSpPr>
            <a:spLocks noGrp="1"/>
          </p:cNvSpPr>
          <p:nvPr>
            <p:ph type="sldNum" sz="quarter" idx="5"/>
          </p:nvPr>
        </p:nvSpPr>
        <p:spPr/>
        <p:txBody>
          <a:bodyPr/>
          <a:lstStyle/>
          <a:p>
            <a:fld id="{E3E8E4FB-7180-48CC-B6F0-A19B02EB4009}" type="slidenum">
              <a:rPr lang="en-US" smtClean="0"/>
              <a:t>11</a:t>
            </a:fld>
            <a:endParaRPr lang="en-US"/>
          </a:p>
        </p:txBody>
      </p:sp>
    </p:spTree>
    <p:extLst>
      <p:ext uri="{BB962C8B-B14F-4D97-AF65-F5344CB8AC3E}">
        <p14:creationId xmlns:p14="http://schemas.microsoft.com/office/powerpoint/2010/main" val="266263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Buxton study – rooftops = commercial and retail development </a:t>
            </a:r>
          </a:p>
          <a:p>
            <a:pPr marL="171450" indent="-171450">
              <a:buFont typeface="Arial" panose="020B0604020202020204" pitchFamily="34" charset="0"/>
              <a:buChar char="•"/>
            </a:pPr>
            <a:r>
              <a:rPr lang="en-US" dirty="0"/>
              <a:t>If people cannot move here or stay here due to lack of housing, economic growth stops</a:t>
            </a:r>
          </a:p>
        </p:txBody>
      </p:sp>
      <p:sp>
        <p:nvSpPr>
          <p:cNvPr id="4" name="Slide Number Placeholder 3"/>
          <p:cNvSpPr>
            <a:spLocks noGrp="1"/>
          </p:cNvSpPr>
          <p:nvPr>
            <p:ph type="sldNum" sz="quarter" idx="5"/>
          </p:nvPr>
        </p:nvSpPr>
        <p:spPr/>
        <p:txBody>
          <a:bodyPr/>
          <a:lstStyle/>
          <a:p>
            <a:fld id="{E3E8E4FB-7180-48CC-B6F0-A19B02EB4009}" type="slidenum">
              <a:rPr lang="en-US" smtClean="0"/>
              <a:t>12</a:t>
            </a:fld>
            <a:endParaRPr lang="en-US"/>
          </a:p>
        </p:txBody>
      </p:sp>
    </p:spTree>
    <p:extLst>
      <p:ext uri="{BB962C8B-B14F-4D97-AF65-F5344CB8AC3E}">
        <p14:creationId xmlns:p14="http://schemas.microsoft.com/office/powerpoint/2010/main" val="1695748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JDA concepts:</a:t>
            </a:r>
          </a:p>
          <a:p>
            <a:r>
              <a:rPr lang="en-US" dirty="0"/>
              <a:t>Two programs that create a teeter-totter balancing approach for </a:t>
            </a:r>
          </a:p>
          <a:p>
            <a:r>
              <a:rPr lang="en-US" dirty="0"/>
              <a:t>1 - incentives that spur housings starts and </a:t>
            </a:r>
          </a:p>
          <a:p>
            <a:r>
              <a:rPr lang="en-US" dirty="0"/>
              <a:t>2 - a backstop for builder and lender risk.</a:t>
            </a:r>
          </a:p>
        </p:txBody>
      </p:sp>
      <p:sp>
        <p:nvSpPr>
          <p:cNvPr id="4" name="Slide Number Placeholder 3"/>
          <p:cNvSpPr>
            <a:spLocks noGrp="1"/>
          </p:cNvSpPr>
          <p:nvPr>
            <p:ph type="sldNum" sz="quarter" idx="5"/>
          </p:nvPr>
        </p:nvSpPr>
        <p:spPr/>
        <p:txBody>
          <a:bodyPr/>
          <a:lstStyle/>
          <a:p>
            <a:fld id="{E3E8E4FB-7180-48CC-B6F0-A19B02EB4009}" type="slidenum">
              <a:rPr lang="en-US" smtClean="0"/>
              <a:t>13</a:t>
            </a:fld>
            <a:endParaRPr lang="en-US"/>
          </a:p>
        </p:txBody>
      </p:sp>
    </p:spTree>
    <p:extLst>
      <p:ext uri="{BB962C8B-B14F-4D97-AF65-F5344CB8AC3E}">
        <p14:creationId xmlns:p14="http://schemas.microsoft.com/office/powerpoint/2010/main" val="762948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Incentivize 3-5 commercial home builders to build homes in McKenzie County to get back on track to pre-Covid momentum that the first two programs started</a:t>
            </a:r>
          </a:p>
          <a:p>
            <a:pPr marL="171450" indent="-171450">
              <a:buFont typeface="Arial" panose="020B0604020202020204" pitchFamily="34" charset="0"/>
              <a:buChar char="•"/>
            </a:pPr>
            <a:r>
              <a:rPr lang="en-US" dirty="0"/>
              <a:t>Share risk and create scales of efficiency to impact affordability of new construction </a:t>
            </a:r>
          </a:p>
          <a:p>
            <a:endParaRPr lang="en-US" dirty="0"/>
          </a:p>
        </p:txBody>
      </p:sp>
      <p:sp>
        <p:nvSpPr>
          <p:cNvPr id="4" name="Slide Number Placeholder 3"/>
          <p:cNvSpPr>
            <a:spLocks noGrp="1"/>
          </p:cNvSpPr>
          <p:nvPr>
            <p:ph type="sldNum" sz="quarter" idx="5"/>
          </p:nvPr>
        </p:nvSpPr>
        <p:spPr/>
        <p:txBody>
          <a:bodyPr/>
          <a:lstStyle/>
          <a:p>
            <a:fld id="{E3E8E4FB-7180-48CC-B6F0-A19B02EB4009}" type="slidenum">
              <a:rPr lang="en-US" smtClean="0"/>
              <a:t>14</a:t>
            </a:fld>
            <a:endParaRPr lang="en-US"/>
          </a:p>
        </p:txBody>
      </p:sp>
    </p:spTree>
    <p:extLst>
      <p:ext uri="{BB962C8B-B14F-4D97-AF65-F5344CB8AC3E}">
        <p14:creationId xmlns:p14="http://schemas.microsoft.com/office/powerpoint/2010/main" val="103414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003AB9-CE7B-45D3-A4DB-DAA1C30809B5}"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DD418-0A1B-4E1E-A4EF-BA5CEC8D4D33}" type="slidenum">
              <a:rPr lang="en-US" smtClean="0"/>
              <a:t>‹#›</a:t>
            </a:fld>
            <a:endParaRPr lang="en-US"/>
          </a:p>
        </p:txBody>
      </p:sp>
    </p:spTree>
    <p:extLst>
      <p:ext uri="{BB962C8B-B14F-4D97-AF65-F5344CB8AC3E}">
        <p14:creationId xmlns:p14="http://schemas.microsoft.com/office/powerpoint/2010/main" val="346480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003AB9-CE7B-45D3-A4DB-DAA1C30809B5}"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DD418-0A1B-4E1E-A4EF-BA5CEC8D4D33}" type="slidenum">
              <a:rPr lang="en-US" smtClean="0"/>
              <a:t>‹#›</a:t>
            </a:fld>
            <a:endParaRPr lang="en-US"/>
          </a:p>
        </p:txBody>
      </p:sp>
    </p:spTree>
    <p:extLst>
      <p:ext uri="{BB962C8B-B14F-4D97-AF65-F5344CB8AC3E}">
        <p14:creationId xmlns:p14="http://schemas.microsoft.com/office/powerpoint/2010/main" val="664986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003AB9-CE7B-45D3-A4DB-DAA1C30809B5}"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DD418-0A1B-4E1E-A4EF-BA5CEC8D4D33}" type="slidenum">
              <a:rPr lang="en-US" smtClean="0"/>
              <a:t>‹#›</a:t>
            </a:fld>
            <a:endParaRPr lang="en-US"/>
          </a:p>
        </p:txBody>
      </p:sp>
    </p:spTree>
    <p:extLst>
      <p:ext uri="{BB962C8B-B14F-4D97-AF65-F5344CB8AC3E}">
        <p14:creationId xmlns:p14="http://schemas.microsoft.com/office/powerpoint/2010/main" val="1711002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003AB9-CE7B-45D3-A4DB-DAA1C30809B5}"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DD418-0A1B-4E1E-A4EF-BA5CEC8D4D33}" type="slidenum">
              <a:rPr lang="en-US" smtClean="0"/>
              <a:t>‹#›</a:t>
            </a:fld>
            <a:endParaRPr lang="en-US"/>
          </a:p>
        </p:txBody>
      </p:sp>
    </p:spTree>
    <p:extLst>
      <p:ext uri="{BB962C8B-B14F-4D97-AF65-F5344CB8AC3E}">
        <p14:creationId xmlns:p14="http://schemas.microsoft.com/office/powerpoint/2010/main" val="33837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003AB9-CE7B-45D3-A4DB-DAA1C30809B5}"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DD418-0A1B-4E1E-A4EF-BA5CEC8D4D33}" type="slidenum">
              <a:rPr lang="en-US" smtClean="0"/>
              <a:t>‹#›</a:t>
            </a:fld>
            <a:endParaRPr lang="en-US"/>
          </a:p>
        </p:txBody>
      </p:sp>
    </p:spTree>
    <p:extLst>
      <p:ext uri="{BB962C8B-B14F-4D97-AF65-F5344CB8AC3E}">
        <p14:creationId xmlns:p14="http://schemas.microsoft.com/office/powerpoint/2010/main" val="486828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003AB9-CE7B-45D3-A4DB-DAA1C30809B5}"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DD418-0A1B-4E1E-A4EF-BA5CEC8D4D33}" type="slidenum">
              <a:rPr lang="en-US" smtClean="0"/>
              <a:t>‹#›</a:t>
            </a:fld>
            <a:endParaRPr lang="en-US"/>
          </a:p>
        </p:txBody>
      </p:sp>
    </p:spTree>
    <p:extLst>
      <p:ext uri="{BB962C8B-B14F-4D97-AF65-F5344CB8AC3E}">
        <p14:creationId xmlns:p14="http://schemas.microsoft.com/office/powerpoint/2010/main" val="263464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003AB9-CE7B-45D3-A4DB-DAA1C30809B5}" type="datetimeFigureOut">
              <a:rPr lang="en-US" smtClean="0"/>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DD418-0A1B-4E1E-A4EF-BA5CEC8D4D33}" type="slidenum">
              <a:rPr lang="en-US" smtClean="0"/>
              <a:t>‹#›</a:t>
            </a:fld>
            <a:endParaRPr lang="en-US"/>
          </a:p>
        </p:txBody>
      </p:sp>
    </p:spTree>
    <p:extLst>
      <p:ext uri="{BB962C8B-B14F-4D97-AF65-F5344CB8AC3E}">
        <p14:creationId xmlns:p14="http://schemas.microsoft.com/office/powerpoint/2010/main" val="4006885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003AB9-CE7B-45D3-A4DB-DAA1C30809B5}" type="datetimeFigureOut">
              <a:rPr lang="en-US" smtClean="0"/>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DD418-0A1B-4E1E-A4EF-BA5CEC8D4D33}" type="slidenum">
              <a:rPr lang="en-US" smtClean="0"/>
              <a:t>‹#›</a:t>
            </a:fld>
            <a:endParaRPr lang="en-US"/>
          </a:p>
        </p:txBody>
      </p:sp>
    </p:spTree>
    <p:extLst>
      <p:ext uri="{BB962C8B-B14F-4D97-AF65-F5344CB8AC3E}">
        <p14:creationId xmlns:p14="http://schemas.microsoft.com/office/powerpoint/2010/main" val="380162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03AB9-CE7B-45D3-A4DB-DAA1C30809B5}" type="datetimeFigureOut">
              <a:rPr lang="en-US" smtClean="0"/>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4DD418-0A1B-4E1E-A4EF-BA5CEC8D4D33}" type="slidenum">
              <a:rPr lang="en-US" smtClean="0"/>
              <a:t>‹#›</a:t>
            </a:fld>
            <a:endParaRPr lang="en-US"/>
          </a:p>
        </p:txBody>
      </p:sp>
    </p:spTree>
    <p:extLst>
      <p:ext uri="{BB962C8B-B14F-4D97-AF65-F5344CB8AC3E}">
        <p14:creationId xmlns:p14="http://schemas.microsoft.com/office/powerpoint/2010/main" val="124299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003AB9-CE7B-45D3-A4DB-DAA1C30809B5}"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DD418-0A1B-4E1E-A4EF-BA5CEC8D4D33}" type="slidenum">
              <a:rPr lang="en-US" smtClean="0"/>
              <a:t>‹#›</a:t>
            </a:fld>
            <a:endParaRPr lang="en-US"/>
          </a:p>
        </p:txBody>
      </p:sp>
    </p:spTree>
    <p:extLst>
      <p:ext uri="{BB962C8B-B14F-4D97-AF65-F5344CB8AC3E}">
        <p14:creationId xmlns:p14="http://schemas.microsoft.com/office/powerpoint/2010/main" val="2402723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003AB9-CE7B-45D3-A4DB-DAA1C30809B5}"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DD418-0A1B-4E1E-A4EF-BA5CEC8D4D33}" type="slidenum">
              <a:rPr lang="en-US" smtClean="0"/>
              <a:t>‹#›</a:t>
            </a:fld>
            <a:endParaRPr lang="en-US"/>
          </a:p>
        </p:txBody>
      </p:sp>
    </p:spTree>
    <p:extLst>
      <p:ext uri="{BB962C8B-B14F-4D97-AF65-F5344CB8AC3E}">
        <p14:creationId xmlns:p14="http://schemas.microsoft.com/office/powerpoint/2010/main" val="4236141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EAD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03AB9-CE7B-45D3-A4DB-DAA1C30809B5}" type="datetimeFigureOut">
              <a:rPr lang="en-US" smtClean="0"/>
              <a:t>3/8/2023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DD418-0A1B-4E1E-A4EF-BA5CEC8D4D33}" type="slidenum">
              <a:rPr lang="en-US" smtClean="0"/>
              <a:t>‹#›</a:t>
            </a:fld>
            <a:endParaRPr lang="en-US"/>
          </a:p>
        </p:txBody>
      </p:sp>
    </p:spTree>
    <p:extLst>
      <p:ext uri="{BB962C8B-B14F-4D97-AF65-F5344CB8AC3E}">
        <p14:creationId xmlns:p14="http://schemas.microsoft.com/office/powerpoint/2010/main" val="1495094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jsuter@co.mckenzie.nd.u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Jsuter@co.mckenzie.nd.us" TargetMode="External"/><Relationship Id="rId2" Type="http://schemas.openxmlformats.org/officeDocument/2006/relationships/hyperlink" Target="https://econdev.mckenziecounty.net/housing-mtg/" TargetMode="Externa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myemail.constantcontact.com/Watford-City---McKenzie-County-January-2023-update.html?soid=1127745239162&amp;aid=tp-7VJFByM4"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condev.mckenziecounty.net/wp-content/uploads/McKenzie-CountyEA-Jan2023update.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condev.mckenziecounty.net/grants-incentives/housing-subsidy-progra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needpix.com/photo/173625/checkbox-check-mark-mark-check-tick-yes-approve-approval-accepted"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1B00F4-6477-47AB-98FF-CCE073E2D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94519"/>
            <a:ext cx="4634923" cy="3091882"/>
          </a:xfrm>
          <a:prstGeom prst="rect">
            <a:avLst/>
          </a:prstGeom>
        </p:spPr>
      </p:pic>
      <p:sp>
        <p:nvSpPr>
          <p:cNvPr id="14" name="Rectangle 13">
            <a:extLst>
              <a:ext uri="{FF2B5EF4-FFF2-40B4-BE49-F238E27FC236}">
                <a16:creationId xmlns:a16="http://schemas.microsoft.com/office/drawing/2014/main" id="{215DB5A6-0FA8-4850-BB90-AEAF328DF691}"/>
              </a:ext>
            </a:extLst>
          </p:cNvPr>
          <p:cNvSpPr/>
          <p:nvPr/>
        </p:nvSpPr>
        <p:spPr>
          <a:xfrm>
            <a:off x="152400" y="2394519"/>
            <a:ext cx="8885255" cy="3091882"/>
          </a:xfrm>
          <a:prstGeom prst="rect">
            <a:avLst/>
          </a:prstGeom>
          <a:noFill/>
          <a:ln>
            <a:solidFill>
              <a:srgbClr val="1A35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145" y="383172"/>
            <a:ext cx="9144000" cy="1470025"/>
          </a:xfrm>
        </p:spPr>
        <p:txBody>
          <a:bodyPr>
            <a:normAutofit fontScale="90000"/>
          </a:bodyPr>
          <a:lstStyle/>
          <a:p>
            <a:r>
              <a:rPr lang="en-US" sz="3300" b="1" i="1" dirty="0">
                <a:solidFill>
                  <a:srgbClr val="1A355E"/>
                </a:solidFill>
                <a:latin typeface="Arial" panose="020B0604020202020204" pitchFamily="34" charset="0"/>
                <a:cs typeface="Arial" panose="020B0604020202020204" pitchFamily="34" charset="0"/>
              </a:rPr>
              <a:t>McKenzie Co. Job Development Authority</a:t>
            </a:r>
            <a:br>
              <a:rPr lang="en-US" b="1" dirty="0">
                <a:solidFill>
                  <a:srgbClr val="1A355E"/>
                </a:solidFill>
                <a:latin typeface="Arial" panose="020B0604020202020204" pitchFamily="34" charset="0"/>
                <a:cs typeface="Arial" panose="020B0604020202020204" pitchFamily="34" charset="0"/>
              </a:rPr>
            </a:br>
            <a:r>
              <a:rPr lang="en-US" sz="3600" b="1" dirty="0">
                <a:solidFill>
                  <a:srgbClr val="1A355E"/>
                </a:solidFill>
                <a:latin typeface="Arial" panose="020B0604020202020204" pitchFamily="34" charset="0"/>
                <a:cs typeface="Arial" panose="020B0604020202020204" pitchFamily="34" charset="0"/>
              </a:rPr>
              <a:t>Housing shortage public input meeting</a:t>
            </a:r>
            <a:br>
              <a:rPr lang="en-US" b="1" dirty="0">
                <a:solidFill>
                  <a:srgbClr val="1A355E"/>
                </a:solidFill>
                <a:latin typeface="Arial" panose="020B0604020202020204" pitchFamily="34" charset="0"/>
                <a:cs typeface="Arial" panose="020B0604020202020204" pitchFamily="34" charset="0"/>
              </a:rPr>
            </a:br>
            <a:r>
              <a:rPr lang="en-US" sz="2200" b="1" dirty="0">
                <a:solidFill>
                  <a:srgbClr val="1A355E"/>
                </a:solidFill>
                <a:latin typeface="Arial" panose="020B0604020202020204" pitchFamily="34" charset="0"/>
                <a:cs typeface="Arial" panose="020B0604020202020204" pitchFamily="34" charset="0"/>
              </a:rPr>
              <a:t>March 8, 2023, 10-11:15am CT, McKenzie County Courthouse</a:t>
            </a:r>
            <a:endParaRPr lang="en-US" b="1" dirty="0">
              <a:solidFill>
                <a:srgbClr val="1A355E"/>
              </a:solidFill>
              <a:latin typeface="Arial" panose="020B0604020202020204" pitchFamily="34" charset="0"/>
              <a:cs typeface="Arial" panose="020B0604020202020204" pitchFamily="34" charset="0"/>
            </a:endParaRPr>
          </a:p>
        </p:txBody>
      </p:sp>
      <p:cxnSp>
        <p:nvCxnSpPr>
          <p:cNvPr id="6" name="Straight Connector 5"/>
          <p:cNvCxnSpPr/>
          <p:nvPr/>
        </p:nvCxnSpPr>
        <p:spPr>
          <a:xfrm>
            <a:off x="0" y="1905000"/>
            <a:ext cx="9144000" cy="0"/>
          </a:xfrm>
          <a:prstGeom prst="line">
            <a:avLst/>
          </a:prstGeom>
          <a:ln w="76200">
            <a:solidFill>
              <a:srgbClr val="B3A87C"/>
            </a:solidFill>
          </a:ln>
          <a:effectLst>
            <a:outerShdw blurRad="50800" dist="50800" dir="5400000" algn="ctr" rotWithShape="0">
              <a:srgbClr val="1A355E"/>
            </a:outerShdw>
          </a:effectLst>
        </p:spPr>
        <p:style>
          <a:lnRef idx="1">
            <a:schemeClr val="accent6"/>
          </a:lnRef>
          <a:fillRef idx="0">
            <a:schemeClr val="accent6"/>
          </a:fillRef>
          <a:effectRef idx="0">
            <a:schemeClr val="accent6"/>
          </a:effectRef>
          <a:fontRef idx="minor">
            <a:schemeClr val="tx1"/>
          </a:fontRef>
        </p:style>
      </p:cxnSp>
      <p:sp>
        <p:nvSpPr>
          <p:cNvPr id="3" name="Rectangle 2">
            <a:extLst>
              <a:ext uri="{FF2B5EF4-FFF2-40B4-BE49-F238E27FC236}">
                <a16:creationId xmlns:a16="http://schemas.microsoft.com/office/drawing/2014/main" id="{FEF76FB5-BBC6-4CEF-A6F6-442EAD3C9327}"/>
              </a:ext>
            </a:extLst>
          </p:cNvPr>
          <p:cNvSpPr/>
          <p:nvPr/>
        </p:nvSpPr>
        <p:spPr>
          <a:xfrm>
            <a:off x="4851788" y="2515561"/>
            <a:ext cx="4139811" cy="3039294"/>
          </a:xfrm>
          <a:prstGeom prst="rect">
            <a:avLst/>
          </a:prstGeom>
        </p:spPr>
        <p:txBody>
          <a:bodyPr wrap="square">
            <a:spAutoFit/>
          </a:bodyPr>
          <a:lstStyle/>
          <a:p>
            <a:pPr algn="ctr"/>
            <a:endParaRPr lang="en-US" sz="200" b="1" dirty="0">
              <a:solidFill>
                <a:srgbClr val="1A355E"/>
              </a:solidFill>
              <a:latin typeface="Arial" panose="020B0604020202020204" pitchFamily="34" charset="0"/>
              <a:cs typeface="Arial" panose="020B0604020202020204" pitchFamily="34" charset="0"/>
            </a:endParaRPr>
          </a:p>
          <a:p>
            <a:pPr algn="ctr"/>
            <a:r>
              <a:rPr lang="en-US" sz="2400" b="1" i="1" dirty="0">
                <a:solidFill>
                  <a:srgbClr val="1A355E"/>
                </a:solidFill>
                <a:latin typeface="Arial" panose="020B0604020202020204" pitchFamily="34" charset="0"/>
                <a:cs typeface="Arial" panose="020B0604020202020204" pitchFamily="34" charset="0"/>
              </a:rPr>
              <a:t>TODAY’S AGENDA</a:t>
            </a:r>
          </a:p>
          <a:p>
            <a:pPr algn="ctr"/>
            <a:endParaRPr lang="en-US" sz="1050" b="1" i="1" dirty="0">
              <a:solidFill>
                <a:srgbClr val="1A355E"/>
              </a:solidFill>
              <a:latin typeface="Arial" panose="020B0604020202020204" pitchFamily="34" charset="0"/>
              <a:cs typeface="Arial" panose="020B0604020202020204" pitchFamily="34" charset="0"/>
            </a:endParaRPr>
          </a:p>
          <a:p>
            <a:pPr marL="571500" indent="-571500">
              <a:buFont typeface="+mj-lt"/>
              <a:buAutoNum type="romanUcPeriod"/>
            </a:pPr>
            <a:r>
              <a:rPr lang="en-US" sz="1700" i="1" dirty="0">
                <a:solidFill>
                  <a:srgbClr val="1A355E"/>
                </a:solidFill>
                <a:latin typeface="Arial" panose="020B0604020202020204" pitchFamily="34" charset="0"/>
                <a:cs typeface="Arial" panose="020B0604020202020204" pitchFamily="34" charset="0"/>
              </a:rPr>
              <a:t>Background and review of prior JDA housing programs</a:t>
            </a:r>
          </a:p>
          <a:p>
            <a:pPr marL="571500" indent="-571500">
              <a:buFont typeface="+mj-lt"/>
              <a:buAutoNum type="romanUcPeriod"/>
            </a:pPr>
            <a:r>
              <a:rPr lang="en-US" sz="1700" i="1" dirty="0">
                <a:solidFill>
                  <a:srgbClr val="1A355E"/>
                </a:solidFill>
                <a:latin typeface="Arial" panose="020B0604020202020204" pitchFamily="34" charset="0"/>
                <a:cs typeface="Arial" panose="020B0604020202020204" pitchFamily="34" charset="0"/>
              </a:rPr>
              <a:t>Factors already identified regarding why we aren’t seeing more housing construction in McKenzie County</a:t>
            </a:r>
          </a:p>
          <a:p>
            <a:pPr marL="571500" indent="-571500">
              <a:buFont typeface="+mj-lt"/>
              <a:buAutoNum type="romanUcPeriod"/>
            </a:pPr>
            <a:r>
              <a:rPr lang="en-US" sz="1700" i="1" dirty="0">
                <a:solidFill>
                  <a:srgbClr val="1A355E"/>
                </a:solidFill>
                <a:latin typeface="Arial" panose="020B0604020202020204" pitchFamily="34" charset="0"/>
                <a:cs typeface="Arial" panose="020B0604020202020204" pitchFamily="34" charset="0"/>
              </a:rPr>
              <a:t>Potential program ideas to mitigate challenges</a:t>
            </a:r>
          </a:p>
          <a:p>
            <a:pPr marL="571500" indent="-571500">
              <a:buFont typeface="+mj-lt"/>
              <a:buAutoNum type="romanUcPeriod"/>
            </a:pPr>
            <a:r>
              <a:rPr lang="en-US" sz="1700" i="1" dirty="0">
                <a:solidFill>
                  <a:srgbClr val="1A355E"/>
                </a:solidFill>
                <a:latin typeface="Arial" panose="020B0604020202020204" pitchFamily="34" charset="0"/>
                <a:cs typeface="Arial" panose="020B0604020202020204" pitchFamily="34" charset="0"/>
              </a:rPr>
              <a:t>Feedback</a:t>
            </a:r>
          </a:p>
        </p:txBody>
      </p:sp>
      <p:sp>
        <p:nvSpPr>
          <p:cNvPr id="7" name="Rectangle 6">
            <a:extLst>
              <a:ext uri="{FF2B5EF4-FFF2-40B4-BE49-F238E27FC236}">
                <a16:creationId xmlns:a16="http://schemas.microsoft.com/office/drawing/2014/main" id="{530B8BAF-54C2-47E7-9BD5-6DB783572AD8}"/>
              </a:ext>
            </a:extLst>
          </p:cNvPr>
          <p:cNvSpPr/>
          <p:nvPr/>
        </p:nvSpPr>
        <p:spPr>
          <a:xfrm>
            <a:off x="157418" y="5867400"/>
            <a:ext cx="8605581" cy="646331"/>
          </a:xfrm>
          <a:prstGeom prst="rect">
            <a:avLst/>
          </a:prstGeom>
        </p:spPr>
        <p:txBody>
          <a:bodyPr wrap="square">
            <a:spAutoFit/>
          </a:bodyPr>
          <a:lstStyle/>
          <a:p>
            <a:r>
              <a:rPr lang="en-US" dirty="0">
                <a:solidFill>
                  <a:srgbClr val="1A355E"/>
                </a:solidFill>
                <a:latin typeface="Arial" panose="020B0604020202020204" pitchFamily="34" charset="0"/>
                <a:cs typeface="Arial" panose="020B0604020202020204" pitchFamily="34" charset="0"/>
              </a:rPr>
              <a:t>In addition to sharing at today’s meeting, attendees can also submit comments to </a:t>
            </a:r>
            <a:r>
              <a:rPr lang="en-US" dirty="0">
                <a:solidFill>
                  <a:srgbClr val="1A355E"/>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jsuter@co.mckenzie.nd.us</a:t>
            </a:r>
            <a:r>
              <a:rPr lang="en-US" dirty="0">
                <a:solidFill>
                  <a:srgbClr val="1A355E"/>
                </a:solidFill>
                <a:latin typeface="Arial" panose="020B0604020202020204" pitchFamily="34" charset="0"/>
                <a:cs typeface="Arial" panose="020B0604020202020204" pitchFamily="34" charset="0"/>
              </a:rPr>
              <a:t> until March 15, 2023</a:t>
            </a:r>
          </a:p>
        </p:txBody>
      </p:sp>
      <p:cxnSp>
        <p:nvCxnSpPr>
          <p:cNvPr id="12" name="Straight Connector 11">
            <a:extLst>
              <a:ext uri="{FF2B5EF4-FFF2-40B4-BE49-F238E27FC236}">
                <a16:creationId xmlns:a16="http://schemas.microsoft.com/office/drawing/2014/main" id="{7C942B85-BB8F-420A-B1B3-8B87A4B85AED}"/>
              </a:ext>
            </a:extLst>
          </p:cNvPr>
          <p:cNvCxnSpPr>
            <a:cxnSpLocks/>
          </p:cNvCxnSpPr>
          <p:nvPr/>
        </p:nvCxnSpPr>
        <p:spPr>
          <a:xfrm>
            <a:off x="0" y="344269"/>
            <a:ext cx="9113855" cy="0"/>
          </a:xfrm>
          <a:prstGeom prst="line">
            <a:avLst/>
          </a:prstGeom>
          <a:ln w="76200">
            <a:solidFill>
              <a:srgbClr val="B3A87C"/>
            </a:solidFill>
          </a:ln>
          <a:effectLst>
            <a:outerShdw blurRad="50800" dist="50800" dir="5400000" algn="ctr" rotWithShape="0">
              <a:srgbClr val="1A355E"/>
            </a:outerShdw>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46835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1A355E"/>
                </a:solidFill>
                <a:latin typeface="Arial" panose="020B0604020202020204" pitchFamily="34" charset="0"/>
                <a:cs typeface="Arial" panose="020B0604020202020204" pitchFamily="34" charset="0"/>
              </a:rPr>
              <a:t>Shovel-Ready Lot Program background</a:t>
            </a:r>
          </a:p>
        </p:txBody>
      </p:sp>
      <p:sp>
        <p:nvSpPr>
          <p:cNvPr id="3" name="Content Placeholder 2"/>
          <p:cNvSpPr>
            <a:spLocks noGrp="1"/>
          </p:cNvSpPr>
          <p:nvPr>
            <p:ph idx="1"/>
          </p:nvPr>
        </p:nvSpPr>
        <p:spPr/>
        <p:txBody>
          <a:bodyPr>
            <a:normAutofit fontScale="55000" lnSpcReduction="20000"/>
          </a:bodyPr>
          <a:lstStyle/>
          <a:p>
            <a:pPr>
              <a:buSzPct val="75000"/>
            </a:pPr>
            <a:r>
              <a:rPr lang="en-US" sz="3300" b="1" dirty="0">
                <a:solidFill>
                  <a:srgbClr val="1A355E"/>
                </a:solidFill>
                <a:latin typeface="Arial" panose="020B0604020202020204" pitchFamily="34" charset="0"/>
                <a:cs typeface="Arial" panose="020B0604020202020204" pitchFamily="34" charset="0"/>
              </a:rPr>
              <a:t>JDA Housing Committee </a:t>
            </a:r>
            <a:r>
              <a:rPr lang="en-US" sz="3300" dirty="0">
                <a:solidFill>
                  <a:srgbClr val="1A355E"/>
                </a:solidFill>
                <a:latin typeface="Arial" panose="020B0604020202020204" pitchFamily="34" charset="0"/>
                <a:cs typeface="Arial" panose="020B0604020202020204" pitchFamily="34" charset="0"/>
              </a:rPr>
              <a:t>composed of: John Carns, Dia Northrop, Aaron Weber, Joel Brown, Heidi Brenna</a:t>
            </a:r>
          </a:p>
          <a:p>
            <a:pPr>
              <a:buSzPct val="75000"/>
            </a:pPr>
            <a:r>
              <a:rPr lang="en-US" sz="3600" b="1" dirty="0">
                <a:solidFill>
                  <a:srgbClr val="1A355E"/>
                </a:solidFill>
                <a:latin typeface="Arial" panose="020B0604020202020204" pitchFamily="34" charset="0"/>
                <a:cs typeface="Arial" panose="020B0604020202020204" pitchFamily="34" charset="0"/>
              </a:rPr>
              <a:t>Launched February 2020 </a:t>
            </a:r>
            <a:endParaRPr lang="en-US" sz="3300" b="1" dirty="0">
              <a:solidFill>
                <a:srgbClr val="1A355E"/>
              </a:solidFill>
              <a:latin typeface="Arial" panose="020B0604020202020204" pitchFamily="34" charset="0"/>
              <a:cs typeface="Arial" panose="020B0604020202020204" pitchFamily="34" charset="0"/>
            </a:endParaRPr>
          </a:p>
          <a:p>
            <a:pPr>
              <a:buSzPct val="75000"/>
            </a:pPr>
            <a:r>
              <a:rPr lang="en-US" sz="3300" b="1" dirty="0">
                <a:solidFill>
                  <a:srgbClr val="1A355E"/>
                </a:solidFill>
                <a:latin typeface="Arial" panose="020B0604020202020204" pitchFamily="34" charset="0"/>
                <a:cs typeface="Arial" panose="020B0604020202020204" pitchFamily="34" charset="0"/>
              </a:rPr>
              <a:t>RFP selection process</a:t>
            </a:r>
          </a:p>
          <a:p>
            <a:pPr lvl="1">
              <a:buSzPct val="75000"/>
            </a:pPr>
            <a:r>
              <a:rPr lang="en-US" sz="2900" dirty="0">
                <a:solidFill>
                  <a:srgbClr val="1A355E"/>
                </a:solidFill>
                <a:latin typeface="Arial" panose="020B0604020202020204" pitchFamily="34" charset="0"/>
                <a:cs typeface="Arial" panose="020B0604020202020204" pitchFamily="34" charset="0"/>
              </a:rPr>
              <a:t>Netted $16 million worth of projects from 5 developers</a:t>
            </a:r>
          </a:p>
          <a:p>
            <a:pPr>
              <a:buSzPct val="75000"/>
            </a:pPr>
            <a:r>
              <a:rPr lang="en-US" sz="3300" b="1" dirty="0">
                <a:solidFill>
                  <a:srgbClr val="1A355E"/>
                </a:solidFill>
                <a:latin typeface="Arial" panose="020B0604020202020204" pitchFamily="34" charset="0"/>
                <a:cs typeface="Arial" panose="020B0604020202020204" pitchFamily="34" charset="0"/>
              </a:rPr>
              <a:t>Two awardees (134 total lots) in Spring 2020; awarded based on cost-benefit analysis </a:t>
            </a:r>
          </a:p>
          <a:p>
            <a:pPr lvl="1">
              <a:buSzPct val="75000"/>
              <a:buFont typeface="Arial" panose="020B0604020202020204" pitchFamily="34" charset="0"/>
              <a:buChar char="•"/>
            </a:pPr>
            <a:r>
              <a:rPr lang="en-US" sz="3300" b="1" dirty="0">
                <a:solidFill>
                  <a:srgbClr val="1A355E"/>
                </a:solidFill>
                <a:latin typeface="Arial" panose="020B0604020202020204" pitchFamily="34" charset="0"/>
                <a:cs typeface="Arial" panose="020B0604020202020204" pitchFamily="34" charset="0"/>
              </a:rPr>
              <a:t>Stepping Stone Development </a:t>
            </a:r>
            <a:r>
              <a:rPr lang="en-US" sz="3300" dirty="0">
                <a:solidFill>
                  <a:srgbClr val="1A355E"/>
                </a:solidFill>
                <a:latin typeface="Arial" panose="020B0604020202020204" pitchFamily="34" charset="0"/>
                <a:cs typeface="Arial" panose="020B0604020202020204" pitchFamily="34" charset="0"/>
              </a:rPr>
              <a:t>$2,536,080 </a:t>
            </a:r>
          </a:p>
          <a:p>
            <a:pPr lvl="2">
              <a:buSzPct val="75000"/>
            </a:pPr>
            <a:r>
              <a:rPr lang="en-US" sz="3000" dirty="0">
                <a:solidFill>
                  <a:srgbClr val="1A355E"/>
                </a:solidFill>
                <a:latin typeface="Arial" panose="020B0604020202020204" pitchFamily="34" charset="0"/>
                <a:cs typeface="Arial" panose="020B0604020202020204" pitchFamily="34" charset="0"/>
              </a:rPr>
              <a:t>55 lots (32 single family, 10 twin homes, 13 row homes) </a:t>
            </a:r>
          </a:p>
          <a:p>
            <a:pPr lvl="1">
              <a:buSzPct val="75000"/>
              <a:buFont typeface="Arial" panose="020B0604020202020204" pitchFamily="34" charset="0"/>
              <a:buChar char="•"/>
            </a:pPr>
            <a:r>
              <a:rPr lang="en-US" sz="3300" b="1" dirty="0">
                <a:solidFill>
                  <a:srgbClr val="1A355E"/>
                </a:solidFill>
                <a:latin typeface="Arial" panose="020B0604020202020204" pitchFamily="34" charset="0"/>
                <a:cs typeface="Arial" panose="020B0604020202020204" pitchFamily="34" charset="0"/>
              </a:rPr>
              <a:t>Stenehjem Development </a:t>
            </a:r>
            <a:r>
              <a:rPr lang="en-US" sz="3300" dirty="0">
                <a:solidFill>
                  <a:srgbClr val="1A355E"/>
                </a:solidFill>
                <a:latin typeface="Arial" panose="020B0604020202020204" pitchFamily="34" charset="0"/>
                <a:cs typeface="Arial" panose="020B0604020202020204" pitchFamily="34" charset="0"/>
              </a:rPr>
              <a:t>$2,463,919 </a:t>
            </a:r>
          </a:p>
          <a:p>
            <a:pPr lvl="2">
              <a:buSzPct val="75000"/>
            </a:pPr>
            <a:r>
              <a:rPr lang="en-US" sz="3300" dirty="0">
                <a:solidFill>
                  <a:srgbClr val="1A355E"/>
                </a:solidFill>
                <a:latin typeface="Arial" panose="020B0604020202020204" pitchFamily="34" charset="0"/>
                <a:cs typeface="Arial" panose="020B0604020202020204" pitchFamily="34" charset="0"/>
              </a:rPr>
              <a:t>79 lots (37 single family and 42 townhome)</a:t>
            </a:r>
          </a:p>
          <a:p>
            <a:r>
              <a:rPr lang="en-US" dirty="0">
                <a:solidFill>
                  <a:srgbClr val="1A355E"/>
                </a:solidFill>
                <a:latin typeface="Arial" panose="020B0604020202020204" pitchFamily="34" charset="0"/>
                <a:cs typeface="Arial" panose="020B0604020202020204" pitchFamily="34" charset="0"/>
              </a:rPr>
              <a:t>Infrastructure completed June 15, 2021</a:t>
            </a:r>
          </a:p>
          <a:p>
            <a:r>
              <a:rPr lang="en-US" dirty="0">
                <a:solidFill>
                  <a:srgbClr val="1A355E"/>
                </a:solidFill>
                <a:latin typeface="Arial" panose="020B0604020202020204" pitchFamily="34" charset="0"/>
                <a:cs typeface="Arial" panose="020B0604020202020204" pitchFamily="34" charset="0"/>
              </a:rPr>
              <a:t>Requirements for developers is that all lots will need to have houses substantially completed by June 15, 2025 (or June 2026 if extension is granted)</a:t>
            </a:r>
          </a:p>
          <a:p>
            <a:pPr lvl="1">
              <a:buSzPct val="75000"/>
              <a:buFont typeface="Wingdings" panose="05000000000000000000" pitchFamily="2" charset="2"/>
              <a:buChar char="Ø"/>
            </a:pPr>
            <a:r>
              <a:rPr lang="en-US" dirty="0">
                <a:solidFill>
                  <a:srgbClr val="1A355E"/>
                </a:solidFill>
                <a:latin typeface="Arial" panose="020B0604020202020204" pitchFamily="34" charset="0"/>
                <a:cs typeface="Arial" panose="020B0604020202020204" pitchFamily="34" charset="0"/>
              </a:rPr>
              <a:t>13 lots built on thus far</a:t>
            </a:r>
          </a:p>
          <a:p>
            <a:r>
              <a:rPr lang="en-US" dirty="0">
                <a:solidFill>
                  <a:srgbClr val="1A355E"/>
                </a:solidFill>
                <a:latin typeface="Arial" panose="020B0604020202020204" pitchFamily="34" charset="0"/>
                <a:cs typeface="Arial" panose="020B0604020202020204" pitchFamily="34" charset="0"/>
              </a:rPr>
              <a:t>Lot prices capped between $40K-$50K</a:t>
            </a:r>
            <a:endParaRPr lang="en-US" dirty="0">
              <a:solidFill>
                <a:srgbClr val="1A355E"/>
              </a:solidFill>
            </a:endParaRPr>
          </a:p>
        </p:txBody>
      </p:sp>
      <p:cxnSp>
        <p:nvCxnSpPr>
          <p:cNvPr id="4" name="Straight Connector 3">
            <a:extLst>
              <a:ext uri="{FF2B5EF4-FFF2-40B4-BE49-F238E27FC236}">
                <a16:creationId xmlns:a16="http://schemas.microsoft.com/office/drawing/2014/main" id="{40E8E928-1BBE-46B8-BBF5-5C2EFA5D2A61}"/>
              </a:ext>
            </a:extLst>
          </p:cNvPr>
          <p:cNvCxnSpPr>
            <a:cxnSpLocks/>
          </p:cNvCxnSpPr>
          <p:nvPr/>
        </p:nvCxnSpPr>
        <p:spPr>
          <a:xfrm>
            <a:off x="0" y="1142999"/>
            <a:ext cx="9144000" cy="1"/>
          </a:xfrm>
          <a:prstGeom prst="line">
            <a:avLst/>
          </a:prstGeom>
          <a:ln w="76200">
            <a:solidFill>
              <a:srgbClr val="B3A8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679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1A355E"/>
                </a:solidFill>
                <a:latin typeface="Arial" panose="020B0604020202020204" pitchFamily="34" charset="0"/>
                <a:cs typeface="Arial" panose="020B0604020202020204" pitchFamily="34" charset="0"/>
              </a:rPr>
              <a:t>Limited Build-out of Shovel-ready Lots</a:t>
            </a:r>
          </a:p>
        </p:txBody>
      </p:sp>
      <p:sp>
        <p:nvSpPr>
          <p:cNvPr id="3" name="Content Placeholder 2"/>
          <p:cNvSpPr>
            <a:spLocks noGrp="1"/>
          </p:cNvSpPr>
          <p:nvPr>
            <p:ph idx="1"/>
          </p:nvPr>
        </p:nvSpPr>
        <p:spPr/>
        <p:txBody>
          <a:bodyPr>
            <a:normAutofit fontScale="92500" lnSpcReduction="10000"/>
          </a:bodyPr>
          <a:lstStyle/>
          <a:p>
            <a:pPr marL="0" indent="0">
              <a:buSzPct val="75000"/>
              <a:buNone/>
            </a:pPr>
            <a:r>
              <a:rPr lang="en-US" b="1" dirty="0">
                <a:solidFill>
                  <a:srgbClr val="1A355E"/>
                </a:solidFill>
                <a:latin typeface="Arial" panose="020B0604020202020204" pitchFamily="34" charset="0"/>
                <a:cs typeface="Arial" panose="020B0604020202020204" pitchFamily="34" charset="0"/>
              </a:rPr>
              <a:t>Falls across five categories:</a:t>
            </a:r>
            <a:br>
              <a:rPr lang="en-US" b="1" dirty="0">
                <a:solidFill>
                  <a:srgbClr val="1A355E"/>
                </a:solidFill>
                <a:latin typeface="Arial" panose="020B0604020202020204" pitchFamily="34" charset="0"/>
                <a:cs typeface="Arial" panose="020B0604020202020204" pitchFamily="34" charset="0"/>
              </a:rPr>
            </a:br>
            <a:endParaRPr lang="en-US" sz="3300" b="1" dirty="0">
              <a:solidFill>
                <a:srgbClr val="1A355E"/>
              </a:solidFill>
              <a:latin typeface="Arial" panose="020B0604020202020204" pitchFamily="34" charset="0"/>
              <a:cs typeface="Arial" panose="020B0604020202020204" pitchFamily="34" charset="0"/>
            </a:endParaRPr>
          </a:p>
          <a:p>
            <a:pPr marL="514350" indent="-514350">
              <a:buSzPct val="75000"/>
              <a:buAutoNum type="arabicPeriod"/>
            </a:pPr>
            <a:r>
              <a:rPr lang="en-US" dirty="0">
                <a:solidFill>
                  <a:srgbClr val="1A355E"/>
                </a:solidFill>
                <a:latin typeface="Arial" panose="020B0604020202020204" pitchFamily="34" charset="0"/>
                <a:cs typeface="Arial" panose="020B0604020202020204" pitchFamily="34" charset="0"/>
              </a:rPr>
              <a:t>Economic uncertainty;</a:t>
            </a:r>
          </a:p>
          <a:p>
            <a:pPr marL="514350" indent="-514350">
              <a:buSzPct val="75000"/>
              <a:buAutoNum type="arabicPeriod"/>
            </a:pPr>
            <a:r>
              <a:rPr lang="en-US" dirty="0">
                <a:solidFill>
                  <a:srgbClr val="1A355E"/>
                </a:solidFill>
                <a:latin typeface="Arial" panose="020B0604020202020204" pitchFamily="34" charset="0"/>
                <a:cs typeface="Arial" panose="020B0604020202020204" pitchFamily="34" charset="0"/>
              </a:rPr>
              <a:t>Material shortages and price increases; </a:t>
            </a:r>
          </a:p>
          <a:p>
            <a:pPr marL="514350" indent="-514350">
              <a:buSzPct val="75000"/>
              <a:buFont typeface="Arial" panose="020B0604020202020204" pitchFamily="34" charset="0"/>
              <a:buAutoNum type="arabicPeriod"/>
            </a:pPr>
            <a:r>
              <a:rPr lang="en-US" dirty="0">
                <a:solidFill>
                  <a:srgbClr val="1A355E"/>
                </a:solidFill>
                <a:latin typeface="Arial" panose="020B0604020202020204" pitchFamily="34" charset="0"/>
                <a:cs typeface="Arial" panose="020B0604020202020204" pitchFamily="34" charset="0"/>
              </a:rPr>
              <a:t>Labor and trade shortages;</a:t>
            </a:r>
          </a:p>
          <a:p>
            <a:pPr marL="514350" indent="-514350">
              <a:buSzPct val="75000"/>
              <a:buFont typeface="Arial" panose="020B0604020202020204" pitchFamily="34" charset="0"/>
              <a:buAutoNum type="arabicPeriod"/>
            </a:pPr>
            <a:r>
              <a:rPr lang="en-US" dirty="0">
                <a:solidFill>
                  <a:srgbClr val="1A355E"/>
                </a:solidFill>
                <a:latin typeface="Arial" panose="020B0604020202020204" pitchFamily="34" charset="0"/>
                <a:cs typeface="Arial" panose="020B0604020202020204" pitchFamily="34" charset="0"/>
              </a:rPr>
              <a:t>Mortgage rate and commercial lending rate increases; and</a:t>
            </a:r>
          </a:p>
          <a:p>
            <a:pPr marL="514350" indent="-514350">
              <a:buSzPct val="75000"/>
              <a:buFont typeface="Arial" panose="020B0604020202020204" pitchFamily="34" charset="0"/>
              <a:buAutoNum type="arabicPeriod"/>
            </a:pPr>
            <a:r>
              <a:rPr lang="en-US" dirty="0">
                <a:solidFill>
                  <a:srgbClr val="1A355E"/>
                </a:solidFill>
                <a:latin typeface="Arial" panose="020B0604020202020204" pitchFamily="34" charset="0"/>
                <a:cs typeface="Arial" panose="020B0604020202020204" pitchFamily="34" charset="0"/>
              </a:rPr>
              <a:t>Non-program lots significantly lowered prices.</a:t>
            </a:r>
          </a:p>
          <a:p>
            <a:pPr marL="514350" indent="-514350">
              <a:buSzPct val="75000"/>
              <a:buFont typeface="Arial" panose="020B0604020202020204" pitchFamily="34" charset="0"/>
              <a:buAutoNum type="arabicPeriod"/>
            </a:pPr>
            <a:endParaRPr lang="en-US" sz="2000" dirty="0">
              <a:solidFill>
                <a:srgbClr val="1A355E"/>
              </a:solidFill>
              <a:latin typeface="Arial" panose="020B0604020202020204" pitchFamily="34" charset="0"/>
              <a:cs typeface="Arial" panose="020B0604020202020204" pitchFamily="34" charset="0"/>
            </a:endParaRPr>
          </a:p>
          <a:p>
            <a:pPr marL="514350" indent="-514350">
              <a:buSzPct val="75000"/>
              <a:buFont typeface="Arial" panose="020B0604020202020204" pitchFamily="34" charset="0"/>
              <a:buAutoNum type="arabicPeriod"/>
            </a:pPr>
            <a:endParaRPr lang="en-US" sz="2000" dirty="0">
              <a:solidFill>
                <a:srgbClr val="1A355E"/>
              </a:solidFill>
              <a:latin typeface="Arial" panose="020B0604020202020204" pitchFamily="34" charset="0"/>
              <a:cs typeface="Arial" panose="020B0604020202020204" pitchFamily="34" charset="0"/>
            </a:endParaRPr>
          </a:p>
          <a:p>
            <a:pPr marL="514350" indent="-514350">
              <a:buSzPct val="75000"/>
              <a:buFont typeface="Arial" panose="020B0604020202020204" pitchFamily="34" charset="0"/>
              <a:buAutoNum type="arabicPeriod"/>
            </a:pPr>
            <a:endParaRPr lang="en-US" sz="2000" dirty="0">
              <a:solidFill>
                <a:srgbClr val="1A355E"/>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40E8E928-1BBE-46B8-BBF5-5C2EFA5D2A61}"/>
              </a:ext>
            </a:extLst>
          </p:cNvPr>
          <p:cNvCxnSpPr>
            <a:cxnSpLocks/>
          </p:cNvCxnSpPr>
          <p:nvPr/>
        </p:nvCxnSpPr>
        <p:spPr>
          <a:xfrm>
            <a:off x="0" y="1142999"/>
            <a:ext cx="9144000" cy="1"/>
          </a:xfrm>
          <a:prstGeom prst="line">
            <a:avLst/>
          </a:prstGeom>
          <a:ln w="76200">
            <a:solidFill>
              <a:srgbClr val="B3A8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30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625D-DBA0-4AEA-AD0C-6DE52DF87E98}"/>
              </a:ext>
            </a:extLst>
          </p:cNvPr>
          <p:cNvSpPr>
            <a:spLocks noGrp="1"/>
          </p:cNvSpPr>
          <p:nvPr>
            <p:ph type="title"/>
          </p:nvPr>
        </p:nvSpPr>
        <p:spPr>
          <a:xfrm>
            <a:off x="457200" y="152399"/>
            <a:ext cx="8229600" cy="1459971"/>
          </a:xfrm>
        </p:spPr>
        <p:txBody>
          <a:bodyPr>
            <a:noAutofit/>
          </a:bodyPr>
          <a:lstStyle/>
          <a:p>
            <a:r>
              <a:rPr lang="en-US" sz="3200" b="1" dirty="0">
                <a:solidFill>
                  <a:srgbClr val="1A355E"/>
                </a:solidFill>
                <a:latin typeface="Arial" panose="020B0604020202020204" pitchFamily="34" charset="0"/>
                <a:cs typeface="Arial" panose="020B0604020202020204" pitchFamily="34" charset="0"/>
              </a:rPr>
              <a:t>Bridging confidence in housing market through Private / Public partnerships</a:t>
            </a:r>
            <a:br>
              <a:rPr lang="en-US" sz="3200" b="1" dirty="0">
                <a:solidFill>
                  <a:srgbClr val="1A355E"/>
                </a:solidFill>
                <a:latin typeface="Arial" panose="020B0604020202020204" pitchFamily="34" charset="0"/>
                <a:cs typeface="Arial" panose="020B0604020202020204" pitchFamily="34" charset="0"/>
              </a:rPr>
            </a:br>
            <a:r>
              <a:rPr lang="en-US" sz="2000" i="1" dirty="0">
                <a:solidFill>
                  <a:srgbClr val="1A355E"/>
                </a:solidFill>
                <a:latin typeface="Arial" panose="020B0604020202020204" pitchFamily="34" charset="0"/>
                <a:cs typeface="Arial" panose="020B0604020202020204" pitchFamily="34" charset="0"/>
              </a:rPr>
              <a:t>(rooftops are economic development)</a:t>
            </a:r>
          </a:p>
        </p:txBody>
      </p:sp>
      <p:sp>
        <p:nvSpPr>
          <p:cNvPr id="3" name="Content Placeholder 2">
            <a:extLst>
              <a:ext uri="{FF2B5EF4-FFF2-40B4-BE49-F238E27FC236}">
                <a16:creationId xmlns:a16="http://schemas.microsoft.com/office/drawing/2014/main" id="{31156FF8-D5BC-4736-BF41-14F2C8691043}"/>
              </a:ext>
            </a:extLst>
          </p:cNvPr>
          <p:cNvSpPr>
            <a:spLocks noGrp="1"/>
          </p:cNvSpPr>
          <p:nvPr>
            <p:ph sz="half" idx="1"/>
          </p:nvPr>
        </p:nvSpPr>
        <p:spPr>
          <a:xfrm>
            <a:off x="533400" y="2133600"/>
            <a:ext cx="4800600" cy="4415894"/>
          </a:xfrm>
        </p:spPr>
        <p:txBody>
          <a:bodyPr>
            <a:noAutofit/>
          </a:bodyPr>
          <a:lstStyle/>
          <a:p>
            <a:r>
              <a:rPr lang="en-US" sz="3600" b="1" dirty="0">
                <a:solidFill>
                  <a:srgbClr val="1A355E"/>
                </a:solidFill>
                <a:latin typeface="Arial" panose="020B0604020202020204" pitchFamily="34" charset="0"/>
                <a:cs typeface="Arial" panose="020B0604020202020204" pitchFamily="34" charset="0"/>
              </a:rPr>
              <a:t>PUBLIC</a:t>
            </a:r>
          </a:p>
          <a:p>
            <a:pPr lvl="1"/>
            <a:r>
              <a:rPr lang="en-US" sz="2800" dirty="0">
                <a:solidFill>
                  <a:srgbClr val="1A355E"/>
                </a:solidFill>
                <a:latin typeface="Arial" panose="020B0604020202020204" pitchFamily="34" charset="0"/>
                <a:cs typeface="Arial" panose="020B0604020202020204" pitchFamily="34" charset="0"/>
              </a:rPr>
              <a:t>JDA</a:t>
            </a:r>
          </a:p>
          <a:p>
            <a:pPr lvl="1"/>
            <a:r>
              <a:rPr lang="en-US" sz="2800" dirty="0">
                <a:solidFill>
                  <a:srgbClr val="1A355E"/>
                </a:solidFill>
                <a:latin typeface="Arial" panose="020B0604020202020204" pitchFamily="34" charset="0"/>
                <a:cs typeface="Arial" panose="020B0604020202020204" pitchFamily="34" charset="0"/>
              </a:rPr>
              <a:t>MC Housing Authority</a:t>
            </a:r>
          </a:p>
          <a:p>
            <a:pPr lvl="1"/>
            <a:r>
              <a:rPr lang="en-US" sz="2800" dirty="0">
                <a:solidFill>
                  <a:srgbClr val="1A355E"/>
                </a:solidFill>
                <a:latin typeface="Arial" panose="020B0604020202020204" pitchFamily="34" charset="0"/>
                <a:cs typeface="Arial" panose="020B0604020202020204" pitchFamily="34" charset="0"/>
              </a:rPr>
              <a:t>WC Housing Authority</a:t>
            </a:r>
          </a:p>
          <a:p>
            <a:pPr lvl="1"/>
            <a:r>
              <a:rPr lang="en-US" sz="2800" dirty="0">
                <a:solidFill>
                  <a:srgbClr val="1A355E"/>
                </a:solidFill>
                <a:latin typeface="Arial" panose="020B0604020202020204" pitchFamily="34" charset="0"/>
                <a:cs typeface="Arial" panose="020B0604020202020204" pitchFamily="34" charset="0"/>
              </a:rPr>
              <a:t>Alexander EDC</a:t>
            </a:r>
          </a:p>
          <a:p>
            <a:pPr lvl="1"/>
            <a:r>
              <a:rPr lang="en-US" sz="2800" dirty="0">
                <a:solidFill>
                  <a:srgbClr val="1A355E"/>
                </a:solidFill>
                <a:latin typeface="Arial" panose="020B0604020202020204" pitchFamily="34" charset="0"/>
                <a:cs typeface="Arial" panose="020B0604020202020204" pitchFamily="34" charset="0"/>
              </a:rPr>
              <a:t>WC EDC</a:t>
            </a:r>
          </a:p>
        </p:txBody>
      </p:sp>
      <p:sp>
        <p:nvSpPr>
          <p:cNvPr id="4" name="Content Placeholder 3">
            <a:extLst>
              <a:ext uri="{FF2B5EF4-FFF2-40B4-BE49-F238E27FC236}">
                <a16:creationId xmlns:a16="http://schemas.microsoft.com/office/drawing/2014/main" id="{D9D26AA4-67B1-4D5F-ABCB-C761F1003C58}"/>
              </a:ext>
            </a:extLst>
          </p:cNvPr>
          <p:cNvSpPr>
            <a:spLocks noGrp="1"/>
          </p:cNvSpPr>
          <p:nvPr>
            <p:ph sz="half" idx="2"/>
          </p:nvPr>
        </p:nvSpPr>
        <p:spPr>
          <a:xfrm>
            <a:off x="5181600" y="2133600"/>
            <a:ext cx="3810000" cy="4004734"/>
          </a:xfrm>
        </p:spPr>
        <p:txBody>
          <a:bodyPr>
            <a:normAutofit/>
          </a:bodyPr>
          <a:lstStyle/>
          <a:p>
            <a:r>
              <a:rPr lang="en-US" sz="4000" b="1" dirty="0">
                <a:solidFill>
                  <a:srgbClr val="1A355E"/>
                </a:solidFill>
                <a:latin typeface="Arial" panose="020B0604020202020204" pitchFamily="34" charset="0"/>
                <a:cs typeface="Arial" panose="020B0604020202020204" pitchFamily="34" charset="0"/>
              </a:rPr>
              <a:t>PRIVATE</a:t>
            </a:r>
          </a:p>
          <a:p>
            <a:pPr lvl="1"/>
            <a:r>
              <a:rPr lang="en-US" sz="3200" dirty="0">
                <a:solidFill>
                  <a:srgbClr val="1A355E"/>
                </a:solidFill>
                <a:latin typeface="Arial" panose="020B0604020202020204" pitchFamily="34" charset="0"/>
                <a:cs typeface="Arial" panose="020B0604020202020204" pitchFamily="34" charset="0"/>
              </a:rPr>
              <a:t>Lenders</a:t>
            </a:r>
          </a:p>
          <a:p>
            <a:pPr lvl="1"/>
            <a:r>
              <a:rPr lang="en-US" sz="3200" dirty="0">
                <a:solidFill>
                  <a:srgbClr val="1A355E"/>
                </a:solidFill>
                <a:latin typeface="Arial" panose="020B0604020202020204" pitchFamily="34" charset="0"/>
                <a:cs typeface="Arial" panose="020B0604020202020204" pitchFamily="34" charset="0"/>
              </a:rPr>
              <a:t>Commercial Home Builders</a:t>
            </a:r>
          </a:p>
          <a:p>
            <a:pPr lvl="1"/>
            <a:r>
              <a:rPr lang="en-US" sz="3200" dirty="0">
                <a:solidFill>
                  <a:srgbClr val="1A355E"/>
                </a:solidFill>
                <a:latin typeface="Arial" panose="020B0604020202020204" pitchFamily="34" charset="0"/>
                <a:cs typeface="Arial" panose="020B0604020202020204" pitchFamily="34" charset="0"/>
              </a:rPr>
              <a:t>Home buyers</a:t>
            </a:r>
          </a:p>
        </p:txBody>
      </p:sp>
    </p:spTree>
    <p:extLst>
      <p:ext uri="{BB962C8B-B14F-4D97-AF65-F5344CB8AC3E}">
        <p14:creationId xmlns:p14="http://schemas.microsoft.com/office/powerpoint/2010/main" val="3314075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11BD-3C7E-425F-B0CD-61A6F15A9A84}"/>
              </a:ext>
            </a:extLst>
          </p:cNvPr>
          <p:cNvSpPr>
            <a:spLocks noGrp="1"/>
          </p:cNvSpPr>
          <p:nvPr>
            <p:ph type="title"/>
          </p:nvPr>
        </p:nvSpPr>
        <p:spPr/>
        <p:txBody>
          <a:bodyPr>
            <a:noAutofit/>
          </a:bodyPr>
          <a:lstStyle/>
          <a:p>
            <a:r>
              <a:rPr lang="en-US" sz="3600" b="1" dirty="0">
                <a:solidFill>
                  <a:srgbClr val="1A355E"/>
                </a:solidFill>
                <a:latin typeface="Arial" panose="020B0604020202020204" pitchFamily="34" charset="0"/>
                <a:cs typeface="Arial" panose="020B0604020202020204" pitchFamily="34" charset="0"/>
              </a:rPr>
              <a:t>JDA Incentive Concepts to Stimulate Housing Development in MC</a:t>
            </a:r>
          </a:p>
        </p:txBody>
      </p:sp>
      <p:sp>
        <p:nvSpPr>
          <p:cNvPr id="3" name="TextBox 2">
            <a:extLst>
              <a:ext uri="{FF2B5EF4-FFF2-40B4-BE49-F238E27FC236}">
                <a16:creationId xmlns:a16="http://schemas.microsoft.com/office/drawing/2014/main" id="{684E34E0-177C-4944-B613-9FD5DA119670}"/>
              </a:ext>
            </a:extLst>
          </p:cNvPr>
          <p:cNvSpPr txBox="1"/>
          <p:nvPr/>
        </p:nvSpPr>
        <p:spPr>
          <a:xfrm>
            <a:off x="457200" y="1751784"/>
            <a:ext cx="8229600" cy="1754326"/>
          </a:xfrm>
          <a:prstGeom prst="rect">
            <a:avLst/>
          </a:prstGeom>
          <a:noFill/>
        </p:spPr>
        <p:txBody>
          <a:bodyPr wrap="square" rtlCol="0">
            <a:spAutoFit/>
          </a:bodyPr>
          <a:lstStyle/>
          <a:p>
            <a:pPr marL="514350" indent="-514350">
              <a:buFont typeface="+mj-lt"/>
              <a:buAutoNum type="arabicPeriod"/>
            </a:pPr>
            <a:r>
              <a:rPr lang="en-US" sz="2800" dirty="0">
                <a:solidFill>
                  <a:srgbClr val="1A355E"/>
                </a:solidFill>
                <a:latin typeface="Arial" panose="020B0604020202020204" pitchFamily="34" charset="0"/>
                <a:cs typeface="Arial" panose="020B0604020202020204" pitchFamily="34" charset="0"/>
              </a:rPr>
              <a:t>Home Builder Participation loan program </a:t>
            </a:r>
            <a:r>
              <a:rPr lang="en-US" b="1" i="1" dirty="0">
                <a:solidFill>
                  <a:srgbClr val="1A355E"/>
                </a:solidFill>
                <a:latin typeface="Arial" panose="020B0604020202020204" pitchFamily="34" charset="0"/>
                <a:cs typeface="Arial" panose="020B0604020202020204" pitchFamily="34" charset="0"/>
              </a:rPr>
              <a:t>Operational through the establishment of JDA Economic Development Revolving Loan Fund</a:t>
            </a:r>
          </a:p>
          <a:p>
            <a:pPr marL="514350" indent="-514350">
              <a:buFont typeface="+mj-lt"/>
              <a:buAutoNum type="arabicPeriod"/>
            </a:pPr>
            <a:endParaRPr lang="en-US" sz="1600" dirty="0">
              <a:solidFill>
                <a:srgbClr val="1A355E"/>
              </a:solidFill>
              <a:latin typeface="Arial" panose="020B0604020202020204" pitchFamily="34" charset="0"/>
              <a:cs typeface="Arial" panose="020B0604020202020204" pitchFamily="34" charset="0"/>
            </a:endParaRPr>
          </a:p>
          <a:p>
            <a:pPr marL="514350" indent="-514350">
              <a:buFont typeface="+mj-lt"/>
              <a:buAutoNum type="arabicPeriod"/>
            </a:pPr>
            <a:r>
              <a:rPr lang="en-US" sz="2800" dirty="0">
                <a:solidFill>
                  <a:srgbClr val="1A355E"/>
                </a:solidFill>
                <a:latin typeface="Arial" panose="020B0604020202020204" pitchFamily="34" charset="0"/>
                <a:cs typeface="Arial" panose="020B0604020202020204" pitchFamily="34" charset="0"/>
              </a:rPr>
              <a:t>JDA Builder Buyback Program</a:t>
            </a:r>
          </a:p>
        </p:txBody>
      </p:sp>
      <p:pic>
        <p:nvPicPr>
          <p:cNvPr id="7" name="Picture 6">
            <a:extLst>
              <a:ext uri="{FF2B5EF4-FFF2-40B4-BE49-F238E27FC236}">
                <a16:creationId xmlns:a16="http://schemas.microsoft.com/office/drawing/2014/main" id="{981432C8-3AB4-42BB-BD18-05F9C5F5305D}"/>
              </a:ext>
            </a:extLst>
          </p:cNvPr>
          <p:cNvPicPr>
            <a:picLocks noChangeAspect="1"/>
          </p:cNvPicPr>
          <p:nvPr/>
        </p:nvPicPr>
        <p:blipFill>
          <a:blip r:embed="rId3"/>
          <a:stretch>
            <a:fillRect/>
          </a:stretch>
        </p:blipFill>
        <p:spPr>
          <a:xfrm>
            <a:off x="4114800" y="4583354"/>
            <a:ext cx="4117435" cy="2141261"/>
          </a:xfrm>
          <a:prstGeom prst="rect">
            <a:avLst/>
          </a:prstGeom>
        </p:spPr>
      </p:pic>
      <p:pic>
        <p:nvPicPr>
          <p:cNvPr id="9" name="Picture 8">
            <a:extLst>
              <a:ext uri="{FF2B5EF4-FFF2-40B4-BE49-F238E27FC236}">
                <a16:creationId xmlns:a16="http://schemas.microsoft.com/office/drawing/2014/main" id="{29B7800F-2E4C-4F34-9751-174F2756587B}"/>
              </a:ext>
            </a:extLst>
          </p:cNvPr>
          <p:cNvPicPr>
            <a:picLocks noChangeAspect="1"/>
          </p:cNvPicPr>
          <p:nvPr/>
        </p:nvPicPr>
        <p:blipFill>
          <a:blip r:embed="rId4"/>
          <a:stretch>
            <a:fillRect/>
          </a:stretch>
        </p:blipFill>
        <p:spPr>
          <a:xfrm>
            <a:off x="685800" y="4562573"/>
            <a:ext cx="3252185" cy="2141262"/>
          </a:xfrm>
          <a:prstGeom prst="rect">
            <a:avLst/>
          </a:prstGeom>
        </p:spPr>
      </p:pic>
      <p:sp>
        <p:nvSpPr>
          <p:cNvPr id="10" name="TextBox 9">
            <a:extLst>
              <a:ext uri="{FF2B5EF4-FFF2-40B4-BE49-F238E27FC236}">
                <a16:creationId xmlns:a16="http://schemas.microsoft.com/office/drawing/2014/main" id="{D4A0E173-0BC7-4F17-AC1E-BA517FEBA61F}"/>
              </a:ext>
            </a:extLst>
          </p:cNvPr>
          <p:cNvSpPr txBox="1"/>
          <p:nvPr/>
        </p:nvSpPr>
        <p:spPr>
          <a:xfrm>
            <a:off x="457200" y="3886200"/>
            <a:ext cx="8229600" cy="338554"/>
          </a:xfrm>
          <a:prstGeom prst="rect">
            <a:avLst/>
          </a:prstGeom>
          <a:noFill/>
        </p:spPr>
        <p:txBody>
          <a:bodyPr wrap="square" rtlCol="0">
            <a:spAutoFit/>
          </a:bodyPr>
          <a:lstStyle/>
          <a:p>
            <a:r>
              <a:rPr lang="en-US" sz="1600" dirty="0">
                <a:solidFill>
                  <a:srgbClr val="1A355E"/>
                </a:solidFill>
                <a:latin typeface="Arial" panose="020B0604020202020204" pitchFamily="34" charset="0"/>
                <a:cs typeface="Arial" panose="020B0604020202020204" pitchFamily="34" charset="0"/>
              </a:rPr>
              <a:t>** </a:t>
            </a:r>
            <a:r>
              <a:rPr lang="en-US" sz="1600" b="1" dirty="0">
                <a:solidFill>
                  <a:srgbClr val="1A355E"/>
                </a:solidFill>
                <a:latin typeface="Arial" panose="020B0604020202020204" pitchFamily="34" charset="0"/>
                <a:cs typeface="Arial" panose="020B0604020202020204" pitchFamily="34" charset="0"/>
              </a:rPr>
              <a:t>Private / Public partnerships share risk to strengthen and grow communities </a:t>
            </a:r>
            <a:r>
              <a:rPr lang="en-US" sz="1600" dirty="0">
                <a:solidFill>
                  <a:srgbClr val="1A355E"/>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F458CEB9-41EB-4DCB-ADF1-F7967E275F79}"/>
              </a:ext>
            </a:extLst>
          </p:cNvPr>
          <p:cNvPicPr>
            <a:picLocks noChangeAspect="1"/>
          </p:cNvPicPr>
          <p:nvPr/>
        </p:nvPicPr>
        <p:blipFill>
          <a:blip r:embed="rId5"/>
          <a:stretch>
            <a:fillRect/>
          </a:stretch>
        </p:blipFill>
        <p:spPr>
          <a:xfrm>
            <a:off x="6986588" y="2570007"/>
            <a:ext cx="1700212" cy="1316193"/>
          </a:xfrm>
          <a:prstGeom prst="rect">
            <a:avLst/>
          </a:prstGeom>
        </p:spPr>
      </p:pic>
    </p:spTree>
    <p:extLst>
      <p:ext uri="{BB962C8B-B14F-4D97-AF65-F5344CB8AC3E}">
        <p14:creationId xmlns:p14="http://schemas.microsoft.com/office/powerpoint/2010/main" val="53848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8A354-99B7-42BD-93B8-DB24732C6B83}"/>
              </a:ext>
            </a:extLst>
          </p:cNvPr>
          <p:cNvSpPr>
            <a:spLocks noGrp="1"/>
          </p:cNvSpPr>
          <p:nvPr>
            <p:ph type="title"/>
          </p:nvPr>
        </p:nvSpPr>
        <p:spPr>
          <a:xfrm>
            <a:off x="457200" y="0"/>
            <a:ext cx="8229600" cy="1143000"/>
          </a:xfrm>
        </p:spPr>
        <p:txBody>
          <a:bodyPr>
            <a:normAutofit/>
          </a:bodyPr>
          <a:lstStyle/>
          <a:p>
            <a:r>
              <a:rPr lang="en-US" sz="3200" b="1" dirty="0">
                <a:solidFill>
                  <a:srgbClr val="1A355E"/>
                </a:solidFill>
                <a:latin typeface="Arial" panose="020B0604020202020204" pitchFamily="34" charset="0"/>
                <a:cs typeface="Arial" panose="020B0604020202020204" pitchFamily="34" charset="0"/>
              </a:rPr>
              <a:t>JDA Home Builder Participation Loan Program:   </a:t>
            </a:r>
            <a:r>
              <a:rPr lang="en-US" sz="2400" b="1" i="1" dirty="0">
                <a:solidFill>
                  <a:srgbClr val="1A355E"/>
                </a:solidFill>
                <a:latin typeface="Arial" panose="020B0604020202020204" pitchFamily="34" charset="0"/>
                <a:cs typeface="Arial" panose="020B0604020202020204" pitchFamily="34" charset="0"/>
              </a:rPr>
              <a:t>$ 4.5 M – RLF – 100% revolving</a:t>
            </a:r>
          </a:p>
        </p:txBody>
      </p:sp>
      <p:sp>
        <p:nvSpPr>
          <p:cNvPr id="3" name="TextBox 2">
            <a:extLst>
              <a:ext uri="{FF2B5EF4-FFF2-40B4-BE49-F238E27FC236}">
                <a16:creationId xmlns:a16="http://schemas.microsoft.com/office/drawing/2014/main" id="{B2B54B25-7132-4954-8FDB-EACD4771A7F4}"/>
              </a:ext>
            </a:extLst>
          </p:cNvPr>
          <p:cNvSpPr txBox="1"/>
          <p:nvPr/>
        </p:nvSpPr>
        <p:spPr>
          <a:xfrm>
            <a:off x="266700" y="1177636"/>
            <a:ext cx="8610600" cy="5509200"/>
          </a:xfrm>
          <a:prstGeom prst="rect">
            <a:avLst/>
          </a:prstGeom>
          <a:noFill/>
        </p:spPr>
        <p:txBody>
          <a:bodyPr wrap="square" rtlCol="0">
            <a:spAutoFit/>
          </a:bodyPr>
          <a:lstStyle/>
          <a:p>
            <a:r>
              <a:rPr lang="en-US" sz="2000" b="1" dirty="0">
                <a:solidFill>
                  <a:srgbClr val="B3A87C"/>
                </a:solidFill>
                <a:latin typeface="Arial" panose="020B0604020202020204" pitchFamily="34" charset="0"/>
                <a:cs typeface="Arial" panose="020B0604020202020204" pitchFamily="34" charset="0"/>
              </a:rPr>
              <a:t>REVOLVING LOAN FUNDS</a:t>
            </a:r>
          </a:p>
          <a:p>
            <a:pPr marL="285750" indent="-285750">
              <a:buFont typeface="Arial" panose="020B0604020202020204" pitchFamily="34" charset="0"/>
              <a:buChar char="•"/>
            </a:pPr>
            <a:r>
              <a:rPr lang="en-US" sz="2000" b="1" dirty="0">
                <a:solidFill>
                  <a:srgbClr val="1A355E"/>
                </a:solidFill>
                <a:latin typeface="Arial" panose="020B0604020202020204" pitchFamily="34" charset="0"/>
                <a:cs typeface="Arial" panose="020B0604020202020204" pitchFamily="34" charset="0"/>
              </a:rPr>
              <a:t>Commercial loan participation program </a:t>
            </a:r>
            <a:r>
              <a:rPr lang="en-US" sz="2000" dirty="0">
                <a:solidFill>
                  <a:srgbClr val="1A355E"/>
                </a:solidFill>
                <a:latin typeface="Arial" panose="020B0604020202020204" pitchFamily="34" charset="0"/>
                <a:cs typeface="Arial" panose="020B0604020202020204" pitchFamily="34" charset="0"/>
              </a:rPr>
              <a:t>for commercial home builders – goal of 6-15 housing units per cycle on builder-controlled, build-ready lots for 3-5 builders.  Consider capping / housing unit </a:t>
            </a:r>
          </a:p>
          <a:p>
            <a:r>
              <a:rPr lang="en-US" sz="2000" dirty="0">
                <a:solidFill>
                  <a:srgbClr val="1A355E"/>
                </a:solidFill>
                <a:latin typeface="Arial" panose="020B0604020202020204" pitchFamily="34" charset="0"/>
                <a:cs typeface="Arial" panose="020B0604020202020204" pitchFamily="34" charset="0"/>
              </a:rPr>
              <a:t>	</a:t>
            </a:r>
            <a:r>
              <a:rPr lang="en-US" sz="1400" dirty="0">
                <a:solidFill>
                  <a:srgbClr val="1A355E"/>
                </a:solidFill>
                <a:latin typeface="Arial" panose="020B0604020202020204" pitchFamily="34" charset="0"/>
                <a:cs typeface="Arial" panose="020B0604020202020204" pitchFamily="34" charset="0"/>
              </a:rPr>
              <a:t>($ 650 K if concern of incentivizing McMansions)</a:t>
            </a:r>
          </a:p>
          <a:p>
            <a:pPr marL="285750" indent="-285750">
              <a:buFont typeface="Arial" panose="020B0604020202020204" pitchFamily="34" charset="0"/>
              <a:buChar char="•"/>
            </a:pPr>
            <a:r>
              <a:rPr lang="en-US" sz="2000" dirty="0">
                <a:solidFill>
                  <a:srgbClr val="B3A87C"/>
                </a:solidFill>
                <a:latin typeface="Arial" panose="020B0604020202020204" pitchFamily="34" charset="0"/>
                <a:cs typeface="Arial" panose="020B0604020202020204" pitchFamily="34" charset="0"/>
              </a:rPr>
              <a:t>Specific to construction lines of credit</a:t>
            </a:r>
          </a:p>
          <a:p>
            <a:pPr marL="285750" indent="-285750">
              <a:buFont typeface="Arial" panose="020B0604020202020204" pitchFamily="34" charset="0"/>
              <a:buChar char="•"/>
            </a:pPr>
            <a:r>
              <a:rPr lang="en-US" sz="2000" dirty="0">
                <a:solidFill>
                  <a:srgbClr val="1A355E"/>
                </a:solidFill>
                <a:latin typeface="Arial" panose="020B0604020202020204" pitchFamily="34" charset="0"/>
                <a:cs typeface="Arial" panose="020B0604020202020204" pitchFamily="34" charset="0"/>
              </a:rPr>
              <a:t>For building permanent, single-family, twin, and row homes in McKenzie County</a:t>
            </a:r>
          </a:p>
          <a:p>
            <a:pPr marL="285750" indent="-285750">
              <a:buFont typeface="Arial" panose="020B0604020202020204" pitchFamily="34" charset="0"/>
              <a:buChar char="•"/>
            </a:pPr>
            <a:r>
              <a:rPr lang="en-US" sz="2000" dirty="0">
                <a:solidFill>
                  <a:srgbClr val="B3A87C"/>
                </a:solidFill>
                <a:latin typeface="Arial" panose="020B0604020202020204" pitchFamily="34" charset="0"/>
                <a:cs typeface="Arial" panose="020B0604020202020204" pitchFamily="34" charset="0"/>
              </a:rPr>
              <a:t>Participate up to 1:1 with local lead lender</a:t>
            </a:r>
          </a:p>
          <a:p>
            <a:pPr marL="285750" indent="-285750">
              <a:buFont typeface="Arial" panose="020B0604020202020204" pitchFamily="34" charset="0"/>
              <a:buChar char="•"/>
            </a:pPr>
            <a:r>
              <a:rPr lang="en-US" sz="2000" dirty="0">
                <a:solidFill>
                  <a:srgbClr val="1A355E"/>
                </a:solidFill>
                <a:latin typeface="Arial" panose="020B0604020202020204" pitchFamily="34" charset="0"/>
                <a:cs typeface="Arial" panose="020B0604020202020204" pitchFamily="34" charset="0"/>
              </a:rPr>
              <a:t>Cap. participation at $ 1.5 M per commercial home builder and 1% interest</a:t>
            </a:r>
          </a:p>
          <a:p>
            <a:pPr marL="285750" indent="-285750">
              <a:buFont typeface="Arial" panose="020B0604020202020204" pitchFamily="34" charset="0"/>
              <a:buChar char="•"/>
            </a:pPr>
            <a:r>
              <a:rPr lang="en-US" sz="2000" dirty="0">
                <a:solidFill>
                  <a:srgbClr val="B3A87C"/>
                </a:solidFill>
                <a:latin typeface="Arial" panose="020B0604020202020204" pitchFamily="34" charset="0"/>
                <a:cs typeface="Arial" panose="020B0604020202020204" pitchFamily="34" charset="0"/>
              </a:rPr>
              <a:t>Participation agreement with pro rata lien position</a:t>
            </a:r>
          </a:p>
          <a:p>
            <a:pPr marL="285750" indent="-285750">
              <a:buFont typeface="Arial" panose="020B0604020202020204" pitchFamily="34" charset="0"/>
              <a:buChar char="•"/>
            </a:pPr>
            <a:r>
              <a:rPr lang="en-US" sz="2000" b="1" dirty="0">
                <a:solidFill>
                  <a:srgbClr val="1A355E"/>
                </a:solidFill>
                <a:latin typeface="Arial" panose="020B0604020202020204" pitchFamily="34" charset="0"/>
                <a:cs typeface="Arial" panose="020B0604020202020204" pitchFamily="34" charset="0"/>
              </a:rPr>
              <a:t>Lead lender presents loan proposal and participation request to MC Housing committee:</a:t>
            </a:r>
            <a:r>
              <a:rPr lang="en-US" sz="2000" dirty="0">
                <a:solidFill>
                  <a:srgbClr val="1A355E"/>
                </a:solidFill>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sz="1600" dirty="0">
                <a:solidFill>
                  <a:srgbClr val="1A355E"/>
                </a:solidFill>
                <a:latin typeface="Arial" panose="020B0604020202020204" pitchFamily="34" charset="0"/>
                <a:cs typeface="Arial" panose="020B0604020202020204" pitchFamily="34" charset="0"/>
              </a:rPr>
              <a:t>JDA Housing Subcommittee (4-5 JDA members), 1 MC Housing Authority rep, 1 WC Housing Authority rep, and 1 WC EDC rep. </a:t>
            </a:r>
          </a:p>
          <a:p>
            <a:pPr marL="285750" indent="-285750">
              <a:buFont typeface="Arial" panose="020B0604020202020204" pitchFamily="34" charset="0"/>
              <a:buChar char="•"/>
            </a:pPr>
            <a:r>
              <a:rPr lang="en-US" sz="2000" dirty="0">
                <a:solidFill>
                  <a:srgbClr val="B3A87C"/>
                </a:solidFill>
                <a:latin typeface="Arial" panose="020B0604020202020204" pitchFamily="34" charset="0"/>
                <a:cs typeface="Arial" panose="020B0604020202020204" pitchFamily="34" charset="0"/>
              </a:rPr>
              <a:t>Lead lender administers loan participation according to participation agreement and receives administrative fee for services  </a:t>
            </a:r>
          </a:p>
        </p:txBody>
      </p:sp>
    </p:spTree>
    <p:extLst>
      <p:ext uri="{BB962C8B-B14F-4D97-AF65-F5344CB8AC3E}">
        <p14:creationId xmlns:p14="http://schemas.microsoft.com/office/powerpoint/2010/main" val="3309942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EE41D-14E5-4C8C-853B-06AE15335432}"/>
              </a:ext>
            </a:extLst>
          </p:cNvPr>
          <p:cNvSpPr>
            <a:spLocks noGrp="1"/>
          </p:cNvSpPr>
          <p:nvPr>
            <p:ph type="title"/>
          </p:nvPr>
        </p:nvSpPr>
        <p:spPr/>
        <p:txBody>
          <a:bodyPr>
            <a:normAutofit fontScale="90000"/>
          </a:bodyPr>
          <a:lstStyle/>
          <a:p>
            <a:r>
              <a:rPr lang="en-US" b="1" dirty="0">
                <a:solidFill>
                  <a:srgbClr val="1A355E"/>
                </a:solidFill>
                <a:latin typeface="Arial" panose="020B0604020202020204" pitchFamily="34" charset="0"/>
                <a:cs typeface="Arial" panose="020B0604020202020204" pitchFamily="34" charset="0"/>
              </a:rPr>
              <a:t>JDA Buyback Program: </a:t>
            </a:r>
            <a:br>
              <a:rPr lang="en-US" b="1" dirty="0">
                <a:solidFill>
                  <a:srgbClr val="1A355E"/>
                </a:solidFill>
                <a:latin typeface="Arial" panose="020B0604020202020204" pitchFamily="34" charset="0"/>
                <a:cs typeface="Arial" panose="020B0604020202020204" pitchFamily="34" charset="0"/>
              </a:rPr>
            </a:br>
            <a:r>
              <a:rPr lang="en-US" sz="2700" b="1" i="1" dirty="0">
                <a:solidFill>
                  <a:srgbClr val="1A355E"/>
                </a:solidFill>
                <a:latin typeface="Arial" panose="020B0604020202020204" pitchFamily="34" charset="0"/>
                <a:cs typeface="Arial" panose="020B0604020202020204" pitchFamily="34" charset="0"/>
              </a:rPr>
              <a:t>$ 3.5 M - 85% revolving : 15% grant</a:t>
            </a:r>
          </a:p>
        </p:txBody>
      </p:sp>
      <p:sp>
        <p:nvSpPr>
          <p:cNvPr id="4" name="TextBox 3">
            <a:extLst>
              <a:ext uri="{FF2B5EF4-FFF2-40B4-BE49-F238E27FC236}">
                <a16:creationId xmlns:a16="http://schemas.microsoft.com/office/drawing/2014/main" id="{227610AD-1C23-4312-BA4C-2802F310C86C}"/>
              </a:ext>
            </a:extLst>
          </p:cNvPr>
          <p:cNvSpPr txBox="1"/>
          <p:nvPr/>
        </p:nvSpPr>
        <p:spPr>
          <a:xfrm>
            <a:off x="457200" y="1524000"/>
            <a:ext cx="8229600" cy="4832092"/>
          </a:xfrm>
          <a:prstGeom prst="rect">
            <a:avLst/>
          </a:prstGeom>
          <a:noFill/>
        </p:spPr>
        <p:txBody>
          <a:bodyPr wrap="square" rtlCol="0">
            <a:spAutoFit/>
          </a:bodyPr>
          <a:lstStyle/>
          <a:p>
            <a:pPr marL="285750" indent="-285750" algn="just">
              <a:buFont typeface="Arial" panose="020B0604020202020204" pitchFamily="34" charset="0"/>
              <a:buChar char="•"/>
            </a:pPr>
            <a:r>
              <a:rPr lang="en-US" sz="2200" dirty="0">
                <a:solidFill>
                  <a:srgbClr val="B3A87C"/>
                </a:solidFill>
                <a:latin typeface="Arial" panose="020B0604020202020204" pitchFamily="34" charset="0"/>
                <a:cs typeface="Arial" panose="020B0604020202020204" pitchFamily="34" charset="0"/>
              </a:rPr>
              <a:t>RISK MANAGEMENT collateralized purchasing program – carrying capacity insurance program</a:t>
            </a:r>
          </a:p>
          <a:p>
            <a:pPr marL="285750" indent="-285750" algn="just">
              <a:buFont typeface="Arial" panose="020B0604020202020204" pitchFamily="34" charset="0"/>
              <a:buChar char="•"/>
            </a:pPr>
            <a:r>
              <a:rPr lang="en-US" sz="2200" dirty="0">
                <a:solidFill>
                  <a:srgbClr val="1A355E"/>
                </a:solidFill>
                <a:latin typeface="Arial" panose="020B0604020202020204" pitchFamily="34" charset="0"/>
                <a:cs typeface="Arial" panose="020B0604020202020204" pitchFamily="34" charset="0"/>
              </a:rPr>
              <a:t>Home Builder Participation loan program builders submit sites and blueprints to MC Housing committee for enrollment</a:t>
            </a:r>
          </a:p>
          <a:p>
            <a:pPr marL="285750" indent="-285750" algn="just">
              <a:buFont typeface="Arial" panose="020B0604020202020204" pitchFamily="34" charset="0"/>
              <a:buChar char="•"/>
            </a:pPr>
            <a:r>
              <a:rPr lang="en-US" sz="2200" dirty="0">
                <a:solidFill>
                  <a:srgbClr val="B3A87C"/>
                </a:solidFill>
                <a:latin typeface="Arial" panose="020B0604020202020204" pitchFamily="34" charset="0"/>
                <a:cs typeface="Arial" panose="020B0604020202020204" pitchFamily="34" charset="0"/>
              </a:rPr>
              <a:t>Cap. program participation at:</a:t>
            </a:r>
          </a:p>
          <a:p>
            <a:pPr marL="742950" lvl="1" indent="-285750" algn="just">
              <a:buFont typeface="Arial" panose="020B0604020202020204" pitchFamily="34" charset="0"/>
              <a:buChar char="•"/>
            </a:pPr>
            <a:r>
              <a:rPr lang="en-US" sz="2200" dirty="0">
                <a:solidFill>
                  <a:srgbClr val="B3A87C"/>
                </a:solidFill>
                <a:latin typeface="Arial" panose="020B0604020202020204" pitchFamily="34" charset="0"/>
                <a:cs typeface="Arial" panose="020B0604020202020204" pitchFamily="34" charset="0"/>
              </a:rPr>
              <a:t>3 homes for over $ 3M - $ 2M LOC </a:t>
            </a:r>
          </a:p>
          <a:p>
            <a:pPr marL="742950" lvl="1" indent="-285750" algn="just">
              <a:buFont typeface="Arial" panose="020B0604020202020204" pitchFamily="34" charset="0"/>
              <a:buChar char="•"/>
            </a:pPr>
            <a:r>
              <a:rPr lang="en-US" sz="2200" dirty="0">
                <a:solidFill>
                  <a:srgbClr val="B3A87C"/>
                </a:solidFill>
                <a:latin typeface="Arial" panose="020B0604020202020204" pitchFamily="34" charset="0"/>
                <a:cs typeface="Arial" panose="020B0604020202020204" pitchFamily="34" charset="0"/>
              </a:rPr>
              <a:t>2 homes for $ 2M - $ 1M LOC</a:t>
            </a:r>
          </a:p>
          <a:p>
            <a:pPr marL="742950" lvl="1" indent="-285750" algn="just">
              <a:buFont typeface="Arial" panose="020B0604020202020204" pitchFamily="34" charset="0"/>
              <a:buChar char="•"/>
            </a:pPr>
            <a:r>
              <a:rPr lang="en-US" sz="2200" dirty="0">
                <a:solidFill>
                  <a:srgbClr val="B3A87C"/>
                </a:solidFill>
                <a:latin typeface="Arial" panose="020B0604020202020204" pitchFamily="34" charset="0"/>
                <a:cs typeface="Arial" panose="020B0604020202020204" pitchFamily="34" charset="0"/>
              </a:rPr>
              <a:t>1 home for $1M or under LOC</a:t>
            </a:r>
          </a:p>
          <a:p>
            <a:pPr marL="285750" indent="-285750" algn="just">
              <a:buFont typeface="Arial" panose="020B0604020202020204" pitchFamily="34" charset="0"/>
              <a:buChar char="•"/>
            </a:pPr>
            <a:r>
              <a:rPr lang="en-US" sz="2200" dirty="0">
                <a:solidFill>
                  <a:srgbClr val="1A355E"/>
                </a:solidFill>
                <a:latin typeface="Arial" panose="020B0604020202020204" pitchFamily="34" charset="0"/>
                <a:cs typeface="Arial" panose="020B0604020202020204" pitchFamily="34" charset="0"/>
              </a:rPr>
              <a:t>Construct and, 180 days post Cert. of Occupancy, builder can request JDA buyback at </a:t>
            </a:r>
            <a:r>
              <a:rPr lang="en-US" sz="2200" b="1" dirty="0">
                <a:solidFill>
                  <a:srgbClr val="1A355E"/>
                </a:solidFill>
                <a:latin typeface="Arial" panose="020B0604020202020204" pitchFamily="34" charset="0"/>
                <a:cs typeface="Arial" panose="020B0604020202020204" pitchFamily="34" charset="0"/>
              </a:rPr>
              <a:t>LOWER OF</a:t>
            </a:r>
            <a:r>
              <a:rPr lang="en-US" sz="2200" dirty="0">
                <a:solidFill>
                  <a:srgbClr val="1A355E"/>
                </a:solidFill>
                <a:latin typeface="Arial" panose="020B0604020202020204" pitchFamily="34" charset="0"/>
                <a:cs typeface="Arial" panose="020B0604020202020204" pitchFamily="34" charset="0"/>
              </a:rPr>
              <a:t>:</a:t>
            </a:r>
          </a:p>
          <a:p>
            <a:pPr marL="742950" lvl="1" indent="-285750" algn="just">
              <a:buFont typeface="Arial" panose="020B0604020202020204" pitchFamily="34" charset="0"/>
              <a:buChar char="•"/>
            </a:pPr>
            <a:r>
              <a:rPr lang="en-US" sz="2200" dirty="0">
                <a:solidFill>
                  <a:srgbClr val="1A355E"/>
                </a:solidFill>
                <a:latin typeface="Arial" panose="020B0604020202020204" pitchFamily="34" charset="0"/>
                <a:cs typeface="Arial" panose="020B0604020202020204" pitchFamily="34" charset="0"/>
              </a:rPr>
              <a:t>Reimbursable receipts </a:t>
            </a:r>
          </a:p>
          <a:p>
            <a:pPr lvl="1" algn="just"/>
            <a:r>
              <a:rPr lang="en-US" sz="2200" dirty="0">
                <a:latin typeface="Arial" panose="020B0604020202020204" pitchFamily="34" charset="0"/>
                <a:cs typeface="Arial" panose="020B0604020202020204" pitchFamily="34" charset="0"/>
              </a:rPr>
              <a:t>		</a:t>
            </a:r>
            <a:r>
              <a:rPr lang="en-US" sz="2200" dirty="0">
                <a:solidFill>
                  <a:srgbClr val="B3A87C"/>
                </a:solidFill>
                <a:latin typeface="Arial" panose="020B0604020202020204" pitchFamily="34" charset="0"/>
                <a:cs typeface="Arial" panose="020B0604020202020204" pitchFamily="34" charset="0"/>
              </a:rPr>
              <a:t>OR</a:t>
            </a:r>
          </a:p>
          <a:p>
            <a:pPr marL="742950" lvl="1" indent="-285750" algn="just">
              <a:buFont typeface="Arial" panose="020B0604020202020204" pitchFamily="34" charset="0"/>
              <a:buChar char="•"/>
            </a:pPr>
            <a:r>
              <a:rPr lang="en-US" sz="2200" dirty="0">
                <a:solidFill>
                  <a:srgbClr val="1A355E"/>
                </a:solidFill>
                <a:latin typeface="Arial" panose="020B0604020202020204" pitchFamily="34" charset="0"/>
                <a:cs typeface="Arial" panose="020B0604020202020204" pitchFamily="34" charset="0"/>
              </a:rPr>
              <a:t>90% of appraised value</a:t>
            </a:r>
          </a:p>
          <a:p>
            <a:pPr marL="742950" lvl="1" indent="-285750" algn="just">
              <a:buFont typeface="Arial" panose="020B0604020202020204" pitchFamily="34" charset="0"/>
              <a:buChar char="•"/>
            </a:pPr>
            <a:r>
              <a:rPr lang="en-US" sz="2200" dirty="0">
                <a:solidFill>
                  <a:srgbClr val="1A355E"/>
                </a:solidFill>
                <a:latin typeface="Arial" panose="020B0604020202020204" pitchFamily="34" charset="0"/>
                <a:cs typeface="Arial" panose="020B0604020202020204" pitchFamily="34" charset="0"/>
              </a:rPr>
              <a:t>Cap. of $500,000 buyback on a housing unit</a:t>
            </a:r>
            <a:endParaRPr lang="en-US" dirty="0"/>
          </a:p>
        </p:txBody>
      </p:sp>
      <p:pic>
        <p:nvPicPr>
          <p:cNvPr id="5" name="Picture 4">
            <a:extLst>
              <a:ext uri="{FF2B5EF4-FFF2-40B4-BE49-F238E27FC236}">
                <a16:creationId xmlns:a16="http://schemas.microsoft.com/office/drawing/2014/main" id="{F4C6D07C-1F93-4B78-A012-BB772EE59AB1}"/>
              </a:ext>
            </a:extLst>
          </p:cNvPr>
          <p:cNvPicPr>
            <a:picLocks noChangeAspect="1"/>
          </p:cNvPicPr>
          <p:nvPr/>
        </p:nvPicPr>
        <p:blipFill>
          <a:blip r:embed="rId3"/>
          <a:stretch>
            <a:fillRect/>
          </a:stretch>
        </p:blipFill>
        <p:spPr>
          <a:xfrm>
            <a:off x="6934200" y="4648200"/>
            <a:ext cx="1653434" cy="1279980"/>
          </a:xfrm>
          <a:prstGeom prst="rect">
            <a:avLst/>
          </a:prstGeom>
        </p:spPr>
      </p:pic>
    </p:spTree>
    <p:extLst>
      <p:ext uri="{BB962C8B-B14F-4D97-AF65-F5344CB8AC3E}">
        <p14:creationId xmlns:p14="http://schemas.microsoft.com/office/powerpoint/2010/main" val="2411634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19055-D8ED-40E7-895E-743D1C1C5B8E}"/>
              </a:ext>
            </a:extLst>
          </p:cNvPr>
          <p:cNvSpPr>
            <a:spLocks noGrp="1"/>
          </p:cNvSpPr>
          <p:nvPr>
            <p:ph type="title"/>
          </p:nvPr>
        </p:nvSpPr>
        <p:spPr/>
        <p:txBody>
          <a:bodyPr>
            <a:noAutofit/>
          </a:bodyPr>
          <a:lstStyle/>
          <a:p>
            <a:r>
              <a:rPr lang="en-US" sz="3600" b="1" dirty="0">
                <a:solidFill>
                  <a:srgbClr val="1A355E"/>
                </a:solidFill>
                <a:latin typeface="Arial" panose="020B0604020202020204" pitchFamily="34" charset="0"/>
                <a:cs typeface="Arial" panose="020B0604020202020204" pitchFamily="34" charset="0"/>
              </a:rPr>
              <a:t>To establish market confidence, MC needs an inventory of homes that: </a:t>
            </a:r>
          </a:p>
        </p:txBody>
      </p:sp>
      <p:sp>
        <p:nvSpPr>
          <p:cNvPr id="3" name="TextBox 2">
            <a:extLst>
              <a:ext uri="{FF2B5EF4-FFF2-40B4-BE49-F238E27FC236}">
                <a16:creationId xmlns:a16="http://schemas.microsoft.com/office/drawing/2014/main" id="{E0E621C4-C632-459B-B023-D4D185542720}"/>
              </a:ext>
            </a:extLst>
          </p:cNvPr>
          <p:cNvSpPr txBox="1"/>
          <p:nvPr/>
        </p:nvSpPr>
        <p:spPr>
          <a:xfrm>
            <a:off x="762000" y="1600200"/>
            <a:ext cx="7772400" cy="5293757"/>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B3A87C"/>
                </a:solidFill>
                <a:latin typeface="Arial" panose="020B0604020202020204" pitchFamily="34" charset="0"/>
                <a:cs typeface="Arial" panose="020B0604020202020204" pitchFamily="34" charset="0"/>
              </a:rPr>
              <a:t>Have realized value</a:t>
            </a:r>
          </a:p>
          <a:p>
            <a:pPr marL="285750" indent="-285750">
              <a:buFont typeface="Arial" panose="020B0604020202020204" pitchFamily="34" charset="0"/>
              <a:buChar char="•"/>
            </a:pPr>
            <a:r>
              <a:rPr lang="en-US" sz="4000" dirty="0">
                <a:solidFill>
                  <a:srgbClr val="1A355E"/>
                </a:solidFill>
                <a:latin typeface="Arial" panose="020B0604020202020204" pitchFamily="34" charset="0"/>
                <a:cs typeface="Arial" panose="020B0604020202020204" pitchFamily="34" charset="0"/>
              </a:rPr>
              <a:t>Have a variety of amenities, features, and finishes</a:t>
            </a:r>
          </a:p>
          <a:p>
            <a:pPr marL="285750" indent="-285750">
              <a:buFont typeface="Arial" panose="020B0604020202020204" pitchFamily="34" charset="0"/>
              <a:buChar char="•"/>
            </a:pPr>
            <a:r>
              <a:rPr lang="en-US" sz="4000" dirty="0">
                <a:solidFill>
                  <a:srgbClr val="B3A87C"/>
                </a:solidFill>
                <a:latin typeface="Arial" panose="020B0604020202020204" pitchFamily="34" charset="0"/>
                <a:cs typeface="Arial" panose="020B0604020202020204" pitchFamily="34" charset="0"/>
              </a:rPr>
              <a:t>Have qualities that fit market demands</a:t>
            </a:r>
          </a:p>
          <a:p>
            <a:pPr marL="285750" indent="-285750">
              <a:buFont typeface="Arial" panose="020B0604020202020204" pitchFamily="34" charset="0"/>
              <a:buChar char="•"/>
            </a:pPr>
            <a:r>
              <a:rPr lang="en-US" sz="4000" dirty="0">
                <a:solidFill>
                  <a:srgbClr val="1A355E"/>
                </a:solidFill>
                <a:latin typeface="Arial" panose="020B0604020202020204" pitchFamily="34" charset="0"/>
                <a:cs typeface="Arial" panose="020B0604020202020204" pitchFamily="34" charset="0"/>
              </a:rPr>
              <a:t>Have a mixture of price points</a:t>
            </a:r>
          </a:p>
          <a:p>
            <a:pPr marL="285750" indent="-285750">
              <a:buFont typeface="Arial" panose="020B0604020202020204" pitchFamily="34" charset="0"/>
              <a:buChar char="•"/>
            </a:pPr>
            <a:r>
              <a:rPr lang="en-US" sz="4000" dirty="0">
                <a:solidFill>
                  <a:srgbClr val="B3A87C"/>
                </a:solidFill>
                <a:latin typeface="Arial" panose="020B0604020202020204" pitchFamily="34" charset="0"/>
                <a:cs typeface="Arial" panose="020B0604020202020204" pitchFamily="34" charset="0"/>
              </a:rPr>
              <a:t>Are in multiple locations throughout the County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74050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0F54-78A9-4843-ABDB-C88D9C20AB28}"/>
              </a:ext>
            </a:extLst>
          </p:cNvPr>
          <p:cNvSpPr>
            <a:spLocks noGrp="1"/>
          </p:cNvSpPr>
          <p:nvPr>
            <p:ph type="title"/>
          </p:nvPr>
        </p:nvSpPr>
        <p:spPr/>
        <p:txBody>
          <a:bodyPr>
            <a:noAutofit/>
          </a:bodyPr>
          <a:lstStyle/>
          <a:p>
            <a:r>
              <a:rPr lang="en-US" sz="3200" b="1" dirty="0">
                <a:solidFill>
                  <a:srgbClr val="1A355E"/>
                </a:solidFill>
                <a:latin typeface="Arial" panose="020B0604020202020204" pitchFamily="34" charset="0"/>
                <a:cs typeface="Arial" panose="020B0604020202020204" pitchFamily="34" charset="0"/>
              </a:rPr>
              <a:t>Permanent Housing ROI – Property tax</a:t>
            </a:r>
          </a:p>
        </p:txBody>
      </p:sp>
      <p:sp>
        <p:nvSpPr>
          <p:cNvPr id="3" name="TextBox 2">
            <a:extLst>
              <a:ext uri="{FF2B5EF4-FFF2-40B4-BE49-F238E27FC236}">
                <a16:creationId xmlns:a16="http://schemas.microsoft.com/office/drawing/2014/main" id="{CB8E8AE9-A122-4118-A87C-9D296CC54789}"/>
              </a:ext>
            </a:extLst>
          </p:cNvPr>
          <p:cNvSpPr txBox="1"/>
          <p:nvPr/>
        </p:nvSpPr>
        <p:spPr>
          <a:xfrm>
            <a:off x="457200" y="1828800"/>
            <a:ext cx="8229600" cy="3539430"/>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1A355E"/>
                </a:solidFill>
                <a:latin typeface="Arial" panose="020B0604020202020204" pitchFamily="34" charset="0"/>
                <a:cs typeface="Arial" panose="020B0604020202020204" pitchFamily="34" charset="0"/>
              </a:rPr>
              <a:t>Added Property Tax Value at 50 housing units / year to absorb the additional workforce (expected to grow by 30% over the next decade) – IMPACT ON TAX COLLECTIONS without LEVY or INFLATION increases:</a:t>
            </a:r>
          </a:p>
          <a:p>
            <a:pPr marL="285750" indent="-285750">
              <a:buFont typeface="Arial" panose="020B0604020202020204" pitchFamily="34" charset="0"/>
              <a:buChar char="•"/>
            </a:pPr>
            <a:endParaRPr lang="en-US" sz="1600" b="1" dirty="0">
              <a:solidFill>
                <a:srgbClr val="1A355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b="1" dirty="0">
                <a:solidFill>
                  <a:srgbClr val="1A355E"/>
                </a:solidFill>
                <a:latin typeface="Arial" panose="020B0604020202020204" pitchFamily="34" charset="0"/>
                <a:cs typeface="Arial" panose="020B0604020202020204" pitchFamily="34" charset="0"/>
              </a:rPr>
              <a:t>Year 1:		$    100,000</a:t>
            </a:r>
          </a:p>
          <a:p>
            <a:pPr marL="742950" lvl="1" indent="-285750">
              <a:buFont typeface="Arial" panose="020B0604020202020204" pitchFamily="34" charset="0"/>
              <a:buChar char="•"/>
            </a:pPr>
            <a:r>
              <a:rPr lang="en-US" sz="1600" b="1" dirty="0">
                <a:solidFill>
                  <a:srgbClr val="1A355E"/>
                </a:solidFill>
                <a:latin typeface="Arial" panose="020B0604020202020204" pitchFamily="34" charset="0"/>
                <a:cs typeface="Arial" panose="020B0604020202020204" pitchFamily="34" charset="0"/>
              </a:rPr>
              <a:t>Year 2:		$    200,000</a:t>
            </a:r>
          </a:p>
          <a:p>
            <a:pPr marL="742950" lvl="1" indent="-285750">
              <a:buFont typeface="Arial" panose="020B0604020202020204" pitchFamily="34" charset="0"/>
              <a:buChar char="•"/>
            </a:pPr>
            <a:r>
              <a:rPr lang="en-US" sz="1600" b="1" dirty="0">
                <a:solidFill>
                  <a:srgbClr val="1A355E"/>
                </a:solidFill>
                <a:latin typeface="Arial" panose="020B0604020202020204" pitchFamily="34" charset="0"/>
                <a:cs typeface="Arial" panose="020B0604020202020204" pitchFamily="34" charset="0"/>
              </a:rPr>
              <a:t>Year 3:		$    300,000</a:t>
            </a:r>
          </a:p>
          <a:p>
            <a:pPr marL="742950" lvl="1" indent="-285750">
              <a:buFont typeface="Arial" panose="020B0604020202020204" pitchFamily="34" charset="0"/>
              <a:buChar char="•"/>
            </a:pPr>
            <a:r>
              <a:rPr lang="en-US" sz="1600" b="1" dirty="0">
                <a:solidFill>
                  <a:srgbClr val="1A355E"/>
                </a:solidFill>
                <a:latin typeface="Arial" panose="020B0604020202020204" pitchFamily="34" charset="0"/>
                <a:cs typeface="Arial" panose="020B0604020202020204" pitchFamily="34" charset="0"/>
              </a:rPr>
              <a:t>Year 4:		$    400,000</a:t>
            </a:r>
          </a:p>
          <a:p>
            <a:pPr marL="742950" lvl="1" indent="-285750">
              <a:buFont typeface="Arial" panose="020B0604020202020204" pitchFamily="34" charset="0"/>
              <a:buChar char="•"/>
            </a:pPr>
            <a:r>
              <a:rPr lang="en-US" sz="1600" b="1" dirty="0">
                <a:solidFill>
                  <a:srgbClr val="1A355E"/>
                </a:solidFill>
                <a:latin typeface="Arial" panose="020B0604020202020204" pitchFamily="34" charset="0"/>
                <a:cs typeface="Arial" panose="020B0604020202020204" pitchFamily="34" charset="0"/>
              </a:rPr>
              <a:t>Year 5:		$    500,000</a:t>
            </a:r>
          </a:p>
          <a:p>
            <a:pPr marL="742950" lvl="1" indent="-285750">
              <a:buFont typeface="Arial" panose="020B0604020202020204" pitchFamily="34" charset="0"/>
              <a:buChar char="•"/>
            </a:pPr>
            <a:r>
              <a:rPr lang="en-US" sz="1600" b="1" dirty="0">
                <a:solidFill>
                  <a:srgbClr val="1A355E"/>
                </a:solidFill>
                <a:latin typeface="Arial" panose="020B0604020202020204" pitchFamily="34" charset="0"/>
                <a:cs typeface="Arial" panose="020B0604020202020204" pitchFamily="34" charset="0"/>
              </a:rPr>
              <a:t>Year 6:		$    600,000</a:t>
            </a:r>
          </a:p>
          <a:p>
            <a:pPr marL="742950" lvl="1" indent="-285750">
              <a:buFont typeface="Arial" panose="020B0604020202020204" pitchFamily="34" charset="0"/>
              <a:buChar char="•"/>
            </a:pPr>
            <a:r>
              <a:rPr lang="en-US" sz="1600" b="1" dirty="0">
                <a:solidFill>
                  <a:srgbClr val="1A355E"/>
                </a:solidFill>
                <a:latin typeface="Arial" panose="020B0604020202020204" pitchFamily="34" charset="0"/>
                <a:cs typeface="Arial" panose="020B0604020202020204" pitchFamily="34" charset="0"/>
              </a:rPr>
              <a:t>Year 7:		$    700,000</a:t>
            </a:r>
          </a:p>
          <a:p>
            <a:pPr marL="742950" lvl="1" indent="-285750">
              <a:buFont typeface="Arial" panose="020B0604020202020204" pitchFamily="34" charset="0"/>
              <a:buChar char="•"/>
            </a:pPr>
            <a:r>
              <a:rPr lang="en-US" sz="1600" b="1" dirty="0">
                <a:solidFill>
                  <a:srgbClr val="1A355E"/>
                </a:solidFill>
                <a:latin typeface="Arial" panose="020B0604020202020204" pitchFamily="34" charset="0"/>
                <a:cs typeface="Arial" panose="020B0604020202020204" pitchFamily="34" charset="0"/>
              </a:rPr>
              <a:t>Year 8:		$    800,000</a:t>
            </a:r>
          </a:p>
          <a:p>
            <a:pPr marL="742950" lvl="1" indent="-285750">
              <a:buFont typeface="Arial" panose="020B0604020202020204" pitchFamily="34" charset="0"/>
              <a:buChar char="•"/>
            </a:pPr>
            <a:r>
              <a:rPr lang="en-US" sz="1600" b="1" dirty="0">
                <a:solidFill>
                  <a:srgbClr val="1A355E"/>
                </a:solidFill>
                <a:latin typeface="Arial" panose="020B0604020202020204" pitchFamily="34" charset="0"/>
                <a:cs typeface="Arial" panose="020B0604020202020204" pitchFamily="34" charset="0"/>
              </a:rPr>
              <a:t>Year 9:		$    900,000</a:t>
            </a:r>
          </a:p>
          <a:p>
            <a:pPr marL="742950" lvl="1" indent="-285750">
              <a:buFont typeface="Arial" panose="020B0604020202020204" pitchFamily="34" charset="0"/>
              <a:buChar char="•"/>
            </a:pPr>
            <a:r>
              <a:rPr lang="en-US" sz="1600" b="1" dirty="0">
                <a:solidFill>
                  <a:srgbClr val="1A355E"/>
                </a:solidFill>
                <a:latin typeface="Arial" panose="020B0604020202020204" pitchFamily="34" charset="0"/>
                <a:cs typeface="Arial" panose="020B0604020202020204" pitchFamily="34" charset="0"/>
              </a:rPr>
              <a:t>Year 10:		$ 1,000,000  …………..   Years 11 - 50:	$1,000,000</a:t>
            </a:r>
          </a:p>
        </p:txBody>
      </p:sp>
      <p:sp>
        <p:nvSpPr>
          <p:cNvPr id="4" name="TextBox 3">
            <a:extLst>
              <a:ext uri="{FF2B5EF4-FFF2-40B4-BE49-F238E27FC236}">
                <a16:creationId xmlns:a16="http://schemas.microsoft.com/office/drawing/2014/main" id="{E29D7E47-655A-4E71-AC03-4A7414DF64D8}"/>
              </a:ext>
            </a:extLst>
          </p:cNvPr>
          <p:cNvSpPr txBox="1"/>
          <p:nvPr/>
        </p:nvSpPr>
        <p:spPr>
          <a:xfrm>
            <a:off x="5257800" y="2895686"/>
            <a:ext cx="2819400" cy="2246769"/>
          </a:xfrm>
          <a:prstGeom prst="rect">
            <a:avLst/>
          </a:prstGeom>
          <a:noFill/>
        </p:spPr>
        <p:txBody>
          <a:bodyPr wrap="square" rtlCol="0">
            <a:spAutoFit/>
          </a:bodyPr>
          <a:lstStyle/>
          <a:p>
            <a:pPr algn="ctr"/>
            <a:r>
              <a:rPr lang="en-US" sz="2800" b="1" dirty="0">
                <a:solidFill>
                  <a:srgbClr val="B3A87C"/>
                </a:solidFill>
                <a:latin typeface="Arial" panose="020B0604020202020204" pitchFamily="34" charset="0"/>
                <a:cs typeface="Arial" panose="020B0604020202020204" pitchFamily="34" charset="0"/>
              </a:rPr>
              <a:t>$ 45.5 M in property tax collections over the life of the investment</a:t>
            </a:r>
          </a:p>
        </p:txBody>
      </p:sp>
      <p:sp>
        <p:nvSpPr>
          <p:cNvPr id="5" name="TextBox 4">
            <a:extLst>
              <a:ext uri="{FF2B5EF4-FFF2-40B4-BE49-F238E27FC236}">
                <a16:creationId xmlns:a16="http://schemas.microsoft.com/office/drawing/2014/main" id="{8A1DFE50-6C59-4C90-8BA0-7A80BF1A3519}"/>
              </a:ext>
            </a:extLst>
          </p:cNvPr>
          <p:cNvSpPr txBox="1"/>
          <p:nvPr/>
        </p:nvSpPr>
        <p:spPr>
          <a:xfrm>
            <a:off x="609600" y="5791200"/>
            <a:ext cx="7848600" cy="307777"/>
          </a:xfrm>
          <a:prstGeom prst="rect">
            <a:avLst/>
          </a:prstGeom>
          <a:noFill/>
        </p:spPr>
        <p:txBody>
          <a:bodyPr wrap="square" rtlCol="0">
            <a:spAutoFit/>
          </a:bodyPr>
          <a:lstStyle/>
          <a:p>
            <a:pPr algn="ctr"/>
            <a:r>
              <a:rPr lang="en-US" sz="1400" b="1" i="1" dirty="0">
                <a:solidFill>
                  <a:srgbClr val="1A355E"/>
                </a:solidFill>
              </a:rPr>
              <a:t>Source:  Estimate from MC Tax Equalization / Recorders office</a:t>
            </a:r>
          </a:p>
        </p:txBody>
      </p:sp>
    </p:spTree>
    <p:extLst>
      <p:ext uri="{BB962C8B-B14F-4D97-AF65-F5344CB8AC3E}">
        <p14:creationId xmlns:p14="http://schemas.microsoft.com/office/powerpoint/2010/main" val="2173604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68BBD-0621-46B3-95EA-D129022E8046}"/>
              </a:ext>
            </a:extLst>
          </p:cNvPr>
          <p:cNvSpPr>
            <a:spLocks noGrp="1"/>
          </p:cNvSpPr>
          <p:nvPr>
            <p:ph type="title"/>
          </p:nvPr>
        </p:nvSpPr>
        <p:spPr/>
        <p:txBody>
          <a:bodyPr>
            <a:noAutofit/>
          </a:bodyPr>
          <a:lstStyle/>
          <a:p>
            <a:r>
              <a:rPr lang="en-US" sz="3600" b="1" dirty="0">
                <a:solidFill>
                  <a:srgbClr val="1A355E"/>
                </a:solidFill>
                <a:latin typeface="Arial" panose="020B0604020202020204" pitchFamily="34" charset="0"/>
                <a:cs typeface="Arial" panose="020B0604020202020204" pitchFamily="34" charset="0"/>
              </a:rPr>
              <a:t>Permanent Housing ROI – sales tax</a:t>
            </a:r>
          </a:p>
        </p:txBody>
      </p:sp>
      <p:sp>
        <p:nvSpPr>
          <p:cNvPr id="4" name="TextBox 3">
            <a:extLst>
              <a:ext uri="{FF2B5EF4-FFF2-40B4-BE49-F238E27FC236}">
                <a16:creationId xmlns:a16="http://schemas.microsoft.com/office/drawing/2014/main" id="{64E21323-8FC4-4223-A00B-4CA58F9ADB38}"/>
              </a:ext>
            </a:extLst>
          </p:cNvPr>
          <p:cNvSpPr txBox="1"/>
          <p:nvPr/>
        </p:nvSpPr>
        <p:spPr>
          <a:xfrm>
            <a:off x="685800" y="3276600"/>
            <a:ext cx="7239000" cy="2862322"/>
          </a:xfrm>
          <a:prstGeom prst="rect">
            <a:avLst/>
          </a:prstGeom>
          <a:noFill/>
        </p:spPr>
        <p:txBody>
          <a:bodyPr wrap="square" rtlCol="0">
            <a:spAutoFit/>
          </a:bodyPr>
          <a:lstStyle/>
          <a:p>
            <a:pPr marL="742950" lvl="1" indent="-285750">
              <a:buFont typeface="Arial" panose="020B0604020202020204" pitchFamily="34" charset="0"/>
              <a:buChar char="•"/>
            </a:pPr>
            <a:r>
              <a:rPr lang="en-US" b="1" dirty="0">
                <a:solidFill>
                  <a:srgbClr val="1A355E"/>
                </a:solidFill>
                <a:latin typeface="Arial" panose="020B0604020202020204" pitchFamily="34" charset="0"/>
                <a:cs typeface="Arial" panose="020B0604020202020204" pitchFamily="34" charset="0"/>
              </a:rPr>
              <a:t>Year 1:		$    225,000</a:t>
            </a:r>
          </a:p>
          <a:p>
            <a:pPr marL="742950" lvl="1" indent="-285750">
              <a:buFont typeface="Arial" panose="020B0604020202020204" pitchFamily="34" charset="0"/>
              <a:buChar char="•"/>
            </a:pPr>
            <a:r>
              <a:rPr lang="en-US" b="1" dirty="0">
                <a:solidFill>
                  <a:srgbClr val="1A355E"/>
                </a:solidFill>
                <a:latin typeface="Arial" panose="020B0604020202020204" pitchFamily="34" charset="0"/>
                <a:cs typeface="Arial" panose="020B0604020202020204" pitchFamily="34" charset="0"/>
              </a:rPr>
              <a:t>Year 2:		$    225,000</a:t>
            </a:r>
          </a:p>
          <a:p>
            <a:pPr marL="742950" lvl="1" indent="-285750">
              <a:buFont typeface="Arial" panose="020B0604020202020204" pitchFamily="34" charset="0"/>
              <a:buChar char="•"/>
            </a:pPr>
            <a:r>
              <a:rPr lang="en-US" b="1" dirty="0">
                <a:solidFill>
                  <a:srgbClr val="1A355E"/>
                </a:solidFill>
                <a:latin typeface="Arial" panose="020B0604020202020204" pitchFamily="34" charset="0"/>
                <a:cs typeface="Arial" panose="020B0604020202020204" pitchFamily="34" charset="0"/>
              </a:rPr>
              <a:t>Year 3:		$    225,000</a:t>
            </a:r>
          </a:p>
          <a:p>
            <a:pPr marL="742950" lvl="1" indent="-285750">
              <a:buFont typeface="Arial" panose="020B0604020202020204" pitchFamily="34" charset="0"/>
              <a:buChar char="•"/>
            </a:pPr>
            <a:r>
              <a:rPr lang="en-US" b="1" dirty="0">
                <a:solidFill>
                  <a:srgbClr val="1A355E"/>
                </a:solidFill>
                <a:latin typeface="Arial" panose="020B0604020202020204" pitchFamily="34" charset="0"/>
                <a:cs typeface="Arial" panose="020B0604020202020204" pitchFamily="34" charset="0"/>
              </a:rPr>
              <a:t>Year 4:		$    225,000</a:t>
            </a:r>
          </a:p>
          <a:p>
            <a:pPr marL="742950" lvl="1" indent="-285750">
              <a:buFont typeface="Arial" panose="020B0604020202020204" pitchFamily="34" charset="0"/>
              <a:buChar char="•"/>
            </a:pPr>
            <a:r>
              <a:rPr lang="en-US" b="1" dirty="0">
                <a:solidFill>
                  <a:srgbClr val="1A355E"/>
                </a:solidFill>
                <a:latin typeface="Arial" panose="020B0604020202020204" pitchFamily="34" charset="0"/>
                <a:cs typeface="Arial" panose="020B0604020202020204" pitchFamily="34" charset="0"/>
              </a:rPr>
              <a:t>Year 5:		$    225,000</a:t>
            </a:r>
          </a:p>
          <a:p>
            <a:pPr marL="742950" lvl="1" indent="-285750">
              <a:buFont typeface="Arial" panose="020B0604020202020204" pitchFamily="34" charset="0"/>
              <a:buChar char="•"/>
            </a:pPr>
            <a:r>
              <a:rPr lang="en-US" b="1" dirty="0">
                <a:solidFill>
                  <a:srgbClr val="1A355E"/>
                </a:solidFill>
                <a:latin typeface="Arial" panose="020B0604020202020204" pitchFamily="34" charset="0"/>
                <a:cs typeface="Arial" panose="020B0604020202020204" pitchFamily="34" charset="0"/>
              </a:rPr>
              <a:t>Year 6:		$    225,000</a:t>
            </a:r>
          </a:p>
          <a:p>
            <a:pPr marL="742950" lvl="1" indent="-285750">
              <a:buFont typeface="Arial" panose="020B0604020202020204" pitchFamily="34" charset="0"/>
              <a:buChar char="•"/>
            </a:pPr>
            <a:r>
              <a:rPr lang="en-US" b="1" dirty="0">
                <a:solidFill>
                  <a:srgbClr val="1A355E"/>
                </a:solidFill>
                <a:latin typeface="Arial" panose="020B0604020202020204" pitchFamily="34" charset="0"/>
                <a:cs typeface="Arial" panose="020B0604020202020204" pitchFamily="34" charset="0"/>
              </a:rPr>
              <a:t>Year 7:		$    225,000</a:t>
            </a:r>
          </a:p>
          <a:p>
            <a:pPr marL="742950" lvl="1" indent="-285750">
              <a:buFont typeface="Arial" panose="020B0604020202020204" pitchFamily="34" charset="0"/>
              <a:buChar char="•"/>
            </a:pPr>
            <a:r>
              <a:rPr lang="en-US" b="1" dirty="0">
                <a:solidFill>
                  <a:srgbClr val="1A355E"/>
                </a:solidFill>
                <a:latin typeface="Arial" panose="020B0604020202020204" pitchFamily="34" charset="0"/>
                <a:cs typeface="Arial" panose="020B0604020202020204" pitchFamily="34" charset="0"/>
              </a:rPr>
              <a:t>Year 8:		$    225,000</a:t>
            </a:r>
          </a:p>
          <a:p>
            <a:pPr marL="742950" lvl="1" indent="-285750">
              <a:buFont typeface="Arial" panose="020B0604020202020204" pitchFamily="34" charset="0"/>
              <a:buChar char="•"/>
            </a:pPr>
            <a:r>
              <a:rPr lang="en-US" b="1" dirty="0">
                <a:solidFill>
                  <a:srgbClr val="1A355E"/>
                </a:solidFill>
                <a:latin typeface="Arial" panose="020B0604020202020204" pitchFamily="34" charset="0"/>
                <a:cs typeface="Arial" panose="020B0604020202020204" pitchFamily="34" charset="0"/>
              </a:rPr>
              <a:t>Year 9:		$    225,000</a:t>
            </a:r>
          </a:p>
          <a:p>
            <a:pPr marL="742950" lvl="1" indent="-285750">
              <a:buFont typeface="Arial" panose="020B0604020202020204" pitchFamily="34" charset="0"/>
              <a:buChar char="•"/>
            </a:pPr>
            <a:r>
              <a:rPr lang="en-US" b="1" dirty="0">
                <a:solidFill>
                  <a:srgbClr val="1A355E"/>
                </a:solidFill>
                <a:latin typeface="Arial" panose="020B0604020202020204" pitchFamily="34" charset="0"/>
                <a:cs typeface="Arial" panose="020B0604020202020204" pitchFamily="34" charset="0"/>
              </a:rPr>
              <a:t>Year 10:		$    225,000</a:t>
            </a:r>
            <a:endParaRPr lang="en-US" dirty="0">
              <a:solidFill>
                <a:srgbClr val="1A355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8FC6737-E1F9-4232-97DC-738751524541}"/>
              </a:ext>
            </a:extLst>
          </p:cNvPr>
          <p:cNvSpPr txBox="1"/>
          <p:nvPr/>
        </p:nvSpPr>
        <p:spPr>
          <a:xfrm>
            <a:off x="6019800" y="3429000"/>
            <a:ext cx="2362200" cy="1938992"/>
          </a:xfrm>
          <a:prstGeom prst="rect">
            <a:avLst/>
          </a:prstGeom>
          <a:noFill/>
        </p:spPr>
        <p:txBody>
          <a:bodyPr wrap="square" rtlCol="0">
            <a:spAutoFit/>
          </a:bodyPr>
          <a:lstStyle/>
          <a:p>
            <a:pPr algn="ctr"/>
            <a:r>
              <a:rPr lang="en-US" sz="2400" b="1" dirty="0">
                <a:solidFill>
                  <a:srgbClr val="B3A87C"/>
                </a:solidFill>
                <a:latin typeface="Arial" panose="020B0604020202020204" pitchFamily="34" charset="0"/>
                <a:cs typeface="Arial" panose="020B0604020202020204" pitchFamily="34" charset="0"/>
              </a:rPr>
              <a:t>$ 2.250 M in local sales tax collections over life of investment</a:t>
            </a:r>
          </a:p>
        </p:txBody>
      </p:sp>
      <p:sp>
        <p:nvSpPr>
          <p:cNvPr id="6" name="TextBox 5">
            <a:extLst>
              <a:ext uri="{FF2B5EF4-FFF2-40B4-BE49-F238E27FC236}">
                <a16:creationId xmlns:a16="http://schemas.microsoft.com/office/drawing/2014/main" id="{10AF047A-F5CA-42D0-9963-4B28FFC375D8}"/>
              </a:ext>
            </a:extLst>
          </p:cNvPr>
          <p:cNvSpPr txBox="1"/>
          <p:nvPr/>
        </p:nvSpPr>
        <p:spPr>
          <a:xfrm>
            <a:off x="685800" y="1905000"/>
            <a:ext cx="8001000"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1A355E"/>
                </a:solidFill>
                <a:latin typeface="Arial" panose="020B0604020202020204" pitchFamily="34" charset="0"/>
                <a:cs typeface="Arial" panose="020B0604020202020204" pitchFamily="34" charset="0"/>
              </a:rPr>
              <a:t>Estimates calculated using $300K in materials per home      </a:t>
            </a:r>
          </a:p>
          <a:p>
            <a:pPr marL="342900" indent="-342900">
              <a:buFont typeface="Arial" panose="020B0604020202020204" pitchFamily="34" charset="0"/>
              <a:buChar char="•"/>
            </a:pPr>
            <a:r>
              <a:rPr lang="en-US" sz="2000" b="1" dirty="0">
                <a:solidFill>
                  <a:srgbClr val="1A355E"/>
                </a:solidFill>
                <a:latin typeface="Arial" panose="020B0604020202020204" pitchFamily="34" charset="0"/>
                <a:cs typeface="Arial" panose="020B0604020202020204" pitchFamily="34" charset="0"/>
              </a:rPr>
              <a:t>50 homes / year for ten years</a:t>
            </a:r>
          </a:p>
          <a:p>
            <a:pPr marL="342900" indent="-342900">
              <a:buFont typeface="Arial" panose="020B0604020202020204" pitchFamily="34" charset="0"/>
              <a:buChar char="•"/>
            </a:pPr>
            <a:r>
              <a:rPr lang="en-US" sz="2000" b="1" dirty="0">
                <a:solidFill>
                  <a:srgbClr val="1A355E"/>
                </a:solidFill>
                <a:latin typeface="Arial" panose="020B0604020202020204" pitchFamily="34" charset="0"/>
                <a:cs typeface="Arial" panose="020B0604020202020204" pitchFamily="34" charset="0"/>
              </a:rPr>
              <a:t>Local sales tax rate of 1.5%</a:t>
            </a:r>
          </a:p>
        </p:txBody>
      </p:sp>
    </p:spTree>
    <p:extLst>
      <p:ext uri="{BB962C8B-B14F-4D97-AF65-F5344CB8AC3E}">
        <p14:creationId xmlns:p14="http://schemas.microsoft.com/office/powerpoint/2010/main" val="2396113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7473-DD5F-43CE-9F74-326F7EFCC430}"/>
              </a:ext>
            </a:extLst>
          </p:cNvPr>
          <p:cNvSpPr>
            <a:spLocks noGrp="1"/>
          </p:cNvSpPr>
          <p:nvPr>
            <p:ph type="title"/>
          </p:nvPr>
        </p:nvSpPr>
        <p:spPr/>
        <p:txBody>
          <a:bodyPr>
            <a:noAutofit/>
          </a:bodyPr>
          <a:lstStyle/>
          <a:p>
            <a:r>
              <a:rPr lang="en-US" sz="3600" b="1" dirty="0">
                <a:solidFill>
                  <a:srgbClr val="1A355E"/>
                </a:solidFill>
                <a:latin typeface="Arial" panose="020B0604020202020204" pitchFamily="34" charset="0"/>
                <a:cs typeface="Arial" panose="020B0604020202020204" pitchFamily="34" charset="0"/>
              </a:rPr>
              <a:t>Permanent Housing ROI - indirect</a:t>
            </a:r>
          </a:p>
        </p:txBody>
      </p:sp>
      <p:sp>
        <p:nvSpPr>
          <p:cNvPr id="3" name="TextBox 2">
            <a:extLst>
              <a:ext uri="{FF2B5EF4-FFF2-40B4-BE49-F238E27FC236}">
                <a16:creationId xmlns:a16="http://schemas.microsoft.com/office/drawing/2014/main" id="{9BBA76F9-DAF7-452E-92F7-ABC116EBCCF6}"/>
              </a:ext>
            </a:extLst>
          </p:cNvPr>
          <p:cNvSpPr txBox="1"/>
          <p:nvPr/>
        </p:nvSpPr>
        <p:spPr>
          <a:xfrm>
            <a:off x="838200" y="1600200"/>
            <a:ext cx="7620000" cy="3970318"/>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solidFill>
                  <a:srgbClr val="1A355E"/>
                </a:solidFill>
                <a:latin typeface="Arial" panose="020B0604020202020204" pitchFamily="34" charset="0"/>
                <a:cs typeface="Arial" panose="020B0604020202020204" pitchFamily="34" charset="0"/>
              </a:rPr>
              <a:t>Increase in MC GDP by ability to attract needed workers by 20% (2022 GDP): </a:t>
            </a:r>
          </a:p>
          <a:p>
            <a:pPr marL="742950" lvl="1" indent="-285750">
              <a:buFont typeface="Arial" panose="020B0604020202020204" pitchFamily="34" charset="0"/>
              <a:buChar char="•"/>
            </a:pPr>
            <a:r>
              <a:rPr lang="en-US" sz="2800" dirty="0">
                <a:solidFill>
                  <a:srgbClr val="1A355E"/>
                </a:solidFill>
                <a:latin typeface="Arial" panose="020B0604020202020204" pitchFamily="34" charset="0"/>
                <a:cs typeface="Arial" panose="020B0604020202020204" pitchFamily="34" charset="0"/>
              </a:rPr>
              <a:t>$ 4,492,000,000 x .2 = </a:t>
            </a:r>
          </a:p>
          <a:p>
            <a:pPr lvl="1"/>
            <a:r>
              <a:rPr lang="en-US" sz="2800" b="1" dirty="0">
                <a:latin typeface="Arial" panose="020B0604020202020204" pitchFamily="34" charset="0"/>
                <a:cs typeface="Arial" panose="020B0604020202020204" pitchFamily="34" charset="0"/>
              </a:rPr>
              <a:t>				</a:t>
            </a:r>
            <a:r>
              <a:rPr lang="en-US" sz="2800" b="1" dirty="0">
                <a:solidFill>
                  <a:srgbClr val="B3A87C"/>
                </a:solidFill>
                <a:latin typeface="Arial" panose="020B0604020202020204" pitchFamily="34" charset="0"/>
                <a:cs typeface="Arial" panose="020B0604020202020204" pitchFamily="34" charset="0"/>
              </a:rPr>
              <a:t>$ 898.4 M annually </a:t>
            </a:r>
          </a:p>
          <a:p>
            <a:pPr marL="285750" indent="-285750" algn="just">
              <a:buFont typeface="Arial" panose="020B0604020202020204" pitchFamily="34" charset="0"/>
              <a:buChar char="•"/>
            </a:pPr>
            <a:r>
              <a:rPr lang="en-US" sz="2800" dirty="0">
                <a:solidFill>
                  <a:srgbClr val="1A355E"/>
                </a:solidFill>
                <a:latin typeface="Arial" panose="020B0604020202020204" pitchFamily="34" charset="0"/>
                <a:cs typeface="Arial" panose="020B0604020202020204" pitchFamily="34" charset="0"/>
              </a:rPr>
              <a:t>Indirect commerce / disposable incomes annually (additional 500 family units living in MC with median household incomes of         $ 79,000):</a:t>
            </a:r>
          </a:p>
          <a:p>
            <a:pPr marL="742950" lvl="1" indent="-285750">
              <a:buFont typeface="Arial" panose="020B0604020202020204" pitchFamily="34" charset="0"/>
              <a:buChar char="•"/>
            </a:pPr>
            <a:r>
              <a:rPr lang="en-US" sz="2800" dirty="0">
                <a:solidFill>
                  <a:srgbClr val="1A355E"/>
                </a:solidFill>
                <a:latin typeface="Arial" panose="020B0604020202020204" pitchFamily="34" charset="0"/>
                <a:cs typeface="Arial" panose="020B0604020202020204" pitchFamily="34" charset="0"/>
              </a:rPr>
              <a:t>500 x $79,000 = </a:t>
            </a:r>
            <a:r>
              <a:rPr lang="en-US" sz="2800" dirty="0">
                <a:latin typeface="Arial" panose="020B0604020202020204" pitchFamily="34" charset="0"/>
                <a:cs typeface="Arial" panose="020B0604020202020204" pitchFamily="34" charset="0"/>
              </a:rPr>
              <a:t>	</a:t>
            </a:r>
            <a:r>
              <a:rPr lang="en-US" sz="2800" b="1" dirty="0">
                <a:solidFill>
                  <a:srgbClr val="B3A87C"/>
                </a:solidFill>
                <a:latin typeface="Arial" panose="020B0604020202020204" pitchFamily="34" charset="0"/>
                <a:cs typeface="Arial" panose="020B0604020202020204" pitchFamily="34" charset="0"/>
              </a:rPr>
              <a:t>$ 39.5 M annually</a:t>
            </a:r>
          </a:p>
        </p:txBody>
      </p:sp>
    </p:spTree>
    <p:extLst>
      <p:ext uri="{BB962C8B-B14F-4D97-AF65-F5344CB8AC3E}">
        <p14:creationId xmlns:p14="http://schemas.microsoft.com/office/powerpoint/2010/main" val="359699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A355E"/>
                </a:solidFill>
                <a:latin typeface="Arial" panose="020B0604020202020204" pitchFamily="34" charset="0"/>
                <a:cs typeface="Arial" panose="020B0604020202020204" pitchFamily="34" charset="0"/>
              </a:rPr>
              <a:t>Why housing?</a:t>
            </a:r>
          </a:p>
        </p:txBody>
      </p:sp>
      <p:sp>
        <p:nvSpPr>
          <p:cNvPr id="3" name="Content Placeholder 2"/>
          <p:cNvSpPr>
            <a:spLocks noGrp="1"/>
          </p:cNvSpPr>
          <p:nvPr>
            <p:ph idx="1"/>
          </p:nvPr>
        </p:nvSpPr>
        <p:spPr/>
        <p:txBody>
          <a:bodyPr>
            <a:normAutofit fontScale="85000" lnSpcReduction="10000"/>
          </a:bodyPr>
          <a:lstStyle/>
          <a:p>
            <a:r>
              <a:rPr lang="en-US" dirty="0">
                <a:solidFill>
                  <a:srgbClr val="1A355E"/>
                </a:solidFill>
                <a:latin typeface="Arial" panose="020B0604020202020204" pitchFamily="34" charset="0"/>
                <a:cs typeface="Arial" panose="020B0604020202020204" pitchFamily="34" charset="0"/>
              </a:rPr>
              <a:t>Consistently cited as one of our top impediments to economic growth</a:t>
            </a:r>
          </a:p>
          <a:p>
            <a:r>
              <a:rPr lang="en-US" dirty="0">
                <a:solidFill>
                  <a:srgbClr val="1A355E"/>
                </a:solidFill>
                <a:latin typeface="Arial" panose="020B0604020202020204" pitchFamily="34" charset="0"/>
                <a:cs typeface="Arial" panose="020B0604020202020204" pitchFamily="34" charset="0"/>
              </a:rPr>
              <a:t>The housing shortage is a national issue, but it is amplified in the Bakken due to the availability of materials and labor and our population growth</a:t>
            </a:r>
          </a:p>
          <a:p>
            <a:pPr marL="857250" lvl="2" indent="0">
              <a:buNone/>
            </a:pPr>
            <a:r>
              <a:rPr lang="en-US" sz="1800" i="1" dirty="0">
                <a:solidFill>
                  <a:srgbClr val="B3A87C"/>
                </a:solidFill>
                <a:latin typeface="Arial" panose="020B0604020202020204" pitchFamily="34" charset="0"/>
                <a:cs typeface="Arial" panose="020B0604020202020204" pitchFamily="34" charset="0"/>
              </a:rPr>
              <a:t>From 1976 through 1979, 418,000 entry-level single-family houses/year were built, 34% of all new homes constructed. In the 1980s, the number fell to 314,000/year, still 33% of all new homes built. In the 1990s it shrank to just 207,000/year, and in the 2010s about 150,000/year. During the just completed 2010s, starter homes averaged just 55,000/year, or just 7% of new residential construction. Yikes!  </a:t>
            </a:r>
          </a:p>
          <a:p>
            <a:pPr marL="857250" lvl="2" indent="0">
              <a:buNone/>
            </a:pPr>
            <a:r>
              <a:rPr lang="en-US" sz="1200" dirty="0">
                <a:solidFill>
                  <a:srgbClr val="B3A87C"/>
                </a:solidFill>
                <a:latin typeface="Arial" panose="020B0604020202020204" pitchFamily="34" charset="0"/>
                <a:cs typeface="Arial" panose="020B0604020202020204" pitchFamily="34" charset="0"/>
              </a:rPr>
              <a:t>-</a:t>
            </a:r>
            <a:r>
              <a:rPr lang="de-DE" sz="1200" dirty="0">
                <a:solidFill>
                  <a:srgbClr val="B3A87C"/>
                </a:solidFill>
                <a:latin typeface="Arial" panose="020B0604020202020204" pitchFamily="34" charset="0"/>
                <a:cs typeface="Arial" panose="020B0604020202020204" pitchFamily="34" charset="0"/>
              </a:rPr>
              <a:t>Elliot F. Eisenberg, Ph.D. Economist </a:t>
            </a:r>
          </a:p>
          <a:p>
            <a:r>
              <a:rPr lang="en-US" dirty="0">
                <a:solidFill>
                  <a:srgbClr val="1A355E"/>
                </a:solidFill>
                <a:latin typeface="Arial" panose="020B0604020202020204" pitchFamily="34" charset="0"/>
                <a:cs typeface="Arial" panose="020B0604020202020204" pitchFamily="34" charset="0"/>
              </a:rPr>
              <a:t>State and Federal housing programs have been inadequate to meet McKenzie County’s unique needs to address the issue</a:t>
            </a:r>
            <a:endParaRPr lang="en-US" dirty="0">
              <a:solidFill>
                <a:srgbClr val="B3A87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013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D7E2EB-83F2-4F10-8B4F-12E71956127B}"/>
              </a:ext>
            </a:extLst>
          </p:cNvPr>
          <p:cNvSpPr/>
          <p:nvPr/>
        </p:nvSpPr>
        <p:spPr>
          <a:xfrm>
            <a:off x="0" y="3886200"/>
            <a:ext cx="9144000" cy="2971798"/>
          </a:xfrm>
          <a:prstGeom prst="rect">
            <a:avLst/>
          </a:prstGeom>
          <a:solidFill>
            <a:srgbClr val="1A35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4000" b="1" dirty="0">
                <a:solidFill>
                  <a:srgbClr val="1A355E"/>
                </a:solidFill>
                <a:latin typeface="Arial" panose="020B0604020202020204" pitchFamily="34" charset="0"/>
                <a:cs typeface="Arial" panose="020B0604020202020204" pitchFamily="34" charset="0"/>
              </a:rPr>
              <a:t>For more information and to submit written comments by March 15</a:t>
            </a:r>
          </a:p>
        </p:txBody>
      </p:sp>
      <p:sp>
        <p:nvSpPr>
          <p:cNvPr id="3" name="Content Placeholder 2"/>
          <p:cNvSpPr>
            <a:spLocks noGrp="1"/>
          </p:cNvSpPr>
          <p:nvPr>
            <p:ph idx="1"/>
          </p:nvPr>
        </p:nvSpPr>
        <p:spPr>
          <a:xfrm>
            <a:off x="457200" y="1493230"/>
            <a:ext cx="8229600" cy="4525963"/>
          </a:xfrm>
        </p:spPr>
        <p:txBody>
          <a:bodyPr>
            <a:normAutofit/>
          </a:bodyPr>
          <a:lstStyle/>
          <a:p>
            <a:pPr marL="0" indent="0">
              <a:buNone/>
            </a:pPr>
            <a:r>
              <a:rPr lang="en-US" sz="2800" dirty="0">
                <a:solidFill>
                  <a:srgbClr val="1A355E"/>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https://econdev.mckenziecounty.net/housing-mtg/</a:t>
            </a:r>
            <a:endParaRPr lang="en-US" sz="2800" dirty="0">
              <a:solidFill>
                <a:srgbClr val="1A355E"/>
              </a:solidFill>
              <a:latin typeface="Arial" panose="020B0604020202020204" pitchFamily="34" charset="0"/>
              <a:cs typeface="Arial" panose="020B0604020202020204" pitchFamily="34" charset="0"/>
            </a:endParaRPr>
          </a:p>
          <a:p>
            <a:pPr marL="0" indent="0">
              <a:buNone/>
            </a:pPr>
            <a:endParaRPr lang="en-US" sz="2800" dirty="0">
              <a:solidFill>
                <a:srgbClr val="1A355E"/>
              </a:solidFill>
              <a:latin typeface="Arial" panose="020B0604020202020204" pitchFamily="34" charset="0"/>
              <a:cs typeface="Arial" panose="020B0604020202020204" pitchFamily="34" charset="0"/>
            </a:endParaRPr>
          </a:p>
          <a:p>
            <a:pPr marL="0" indent="0">
              <a:buNone/>
            </a:pPr>
            <a:r>
              <a:rPr lang="en-US" sz="2800" dirty="0">
                <a:solidFill>
                  <a:srgbClr val="1A355E"/>
                </a:solidFill>
                <a:latin typeface="Arial" panose="020B0604020202020204" pitchFamily="34" charset="0"/>
                <a:cs typeface="Arial" panose="020B0604020202020204" pitchFamily="34" charset="0"/>
              </a:rPr>
              <a:t>Email: </a:t>
            </a:r>
            <a:r>
              <a:rPr lang="en-US" sz="2800" dirty="0">
                <a:solidFill>
                  <a:srgbClr val="1A355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Jsuter@co.mckenzie.nd.us</a:t>
            </a:r>
            <a:r>
              <a:rPr lang="en-US" sz="2800" dirty="0">
                <a:solidFill>
                  <a:srgbClr val="1A355E"/>
                </a:solidFill>
                <a:latin typeface="Arial" panose="020B0604020202020204" pitchFamily="34" charset="0"/>
                <a:cs typeface="Arial" panose="020B0604020202020204" pitchFamily="34" charset="0"/>
              </a:rPr>
              <a:t>  </a:t>
            </a:r>
          </a:p>
        </p:txBody>
      </p:sp>
      <p:cxnSp>
        <p:nvCxnSpPr>
          <p:cNvPr id="7" name="Straight Connector 6"/>
          <p:cNvCxnSpPr/>
          <p:nvPr/>
        </p:nvCxnSpPr>
        <p:spPr>
          <a:xfrm>
            <a:off x="-4762" y="3756212"/>
            <a:ext cx="9144000" cy="0"/>
          </a:xfrm>
          <a:prstGeom prst="line">
            <a:avLst/>
          </a:prstGeom>
          <a:ln w="76200">
            <a:solidFill>
              <a:srgbClr val="B3A87C"/>
            </a:solidFill>
          </a:ln>
          <a:effectLst>
            <a:outerShdw blurRad="50800" dist="50800" dir="5400000" algn="ctr" rotWithShape="0">
              <a:srgbClr val="1A355E"/>
            </a:outerShdw>
          </a:effectLst>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B1FDB2AE-9390-4779-9167-0D222C3CBF35}"/>
              </a:ext>
            </a:extLst>
          </p:cNvPr>
          <p:cNvPicPr>
            <a:picLocks noChangeAspect="1"/>
          </p:cNvPicPr>
          <p:nvPr/>
        </p:nvPicPr>
        <p:blipFill rotWithShape="1">
          <a:blip r:embed="rId4">
            <a:extLst>
              <a:ext uri="{28A0092B-C50C-407E-A947-70E740481C1C}">
                <a14:useLocalDpi xmlns:a14="http://schemas.microsoft.com/office/drawing/2010/main" val="0"/>
              </a:ext>
            </a:extLst>
          </a:blip>
          <a:srcRect t="29604" b="32873"/>
          <a:stretch/>
        </p:blipFill>
        <p:spPr>
          <a:xfrm>
            <a:off x="-4762" y="4221772"/>
            <a:ext cx="9132579" cy="2285995"/>
          </a:xfrm>
          <a:prstGeom prst="rect">
            <a:avLst/>
          </a:prstGeom>
        </p:spPr>
      </p:pic>
    </p:spTree>
    <p:extLst>
      <p:ext uri="{BB962C8B-B14F-4D97-AF65-F5344CB8AC3E}">
        <p14:creationId xmlns:p14="http://schemas.microsoft.com/office/powerpoint/2010/main" val="4158206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B3B0B-C581-4F50-AC1C-78E7348BFBA9}"/>
              </a:ext>
            </a:extLst>
          </p:cNvPr>
          <p:cNvSpPr>
            <a:spLocks noGrp="1"/>
          </p:cNvSpPr>
          <p:nvPr>
            <p:ph type="title"/>
          </p:nvPr>
        </p:nvSpPr>
        <p:spPr/>
        <p:txBody>
          <a:bodyPr>
            <a:noAutofit/>
          </a:bodyPr>
          <a:lstStyle/>
          <a:p>
            <a:r>
              <a:rPr lang="en-US" sz="3600" b="1" dirty="0">
                <a:solidFill>
                  <a:srgbClr val="1A355E"/>
                </a:solidFill>
                <a:latin typeface="Arial" panose="020B0604020202020204" pitchFamily="34" charset="0"/>
                <a:cs typeface="Arial" panose="020B0604020202020204" pitchFamily="34" charset="0"/>
              </a:rPr>
              <a:t>Today we have insufficient housing inventory  – look forward to 2031</a:t>
            </a:r>
          </a:p>
        </p:txBody>
      </p:sp>
      <p:pic>
        <p:nvPicPr>
          <p:cNvPr id="4" name="Picture 3">
            <a:extLst>
              <a:ext uri="{FF2B5EF4-FFF2-40B4-BE49-F238E27FC236}">
                <a16:creationId xmlns:a16="http://schemas.microsoft.com/office/drawing/2014/main" id="{8D79BC03-A8D9-42A0-9920-FE8CD6A608DE}"/>
              </a:ext>
            </a:extLst>
          </p:cNvPr>
          <p:cNvPicPr>
            <a:picLocks noChangeAspect="1"/>
          </p:cNvPicPr>
          <p:nvPr/>
        </p:nvPicPr>
        <p:blipFill>
          <a:blip r:embed="rId3"/>
          <a:stretch>
            <a:fillRect/>
          </a:stretch>
        </p:blipFill>
        <p:spPr>
          <a:xfrm>
            <a:off x="3048000" y="1728248"/>
            <a:ext cx="5800725" cy="4657725"/>
          </a:xfrm>
          <a:prstGeom prst="rect">
            <a:avLst/>
          </a:prstGeom>
          <a:ln>
            <a:solidFill>
              <a:schemeClr val="tx1"/>
            </a:solidFill>
            <a:extLst>
              <a:ext uri="{C807C97D-BFC1-408E-A445-0C87EB9F89A2}">
                <ask:lineSketchStyleProps xmlns:ask="http://schemas.microsoft.com/office/drawing/2018/sketchyshapes" xmlns="">
                  <ask:type>
                    <ask:lineSketchNone/>
                  </ask:type>
                </ask:lineSketchStyleProps>
              </a:ext>
            </a:extLst>
          </a:ln>
        </p:spPr>
      </p:pic>
      <p:sp>
        <p:nvSpPr>
          <p:cNvPr id="5" name="TextBox 4">
            <a:extLst>
              <a:ext uri="{FF2B5EF4-FFF2-40B4-BE49-F238E27FC236}">
                <a16:creationId xmlns:a16="http://schemas.microsoft.com/office/drawing/2014/main" id="{019F3DD1-A8E4-4E39-B653-42C24E9CE6DE}"/>
              </a:ext>
            </a:extLst>
          </p:cNvPr>
          <p:cNvSpPr txBox="1"/>
          <p:nvPr/>
        </p:nvSpPr>
        <p:spPr>
          <a:xfrm>
            <a:off x="651164" y="1856507"/>
            <a:ext cx="1981200" cy="4708981"/>
          </a:xfrm>
          <a:prstGeom prst="rect">
            <a:avLst/>
          </a:prstGeom>
          <a:noFill/>
        </p:spPr>
        <p:txBody>
          <a:bodyPr wrap="square" rtlCol="0">
            <a:spAutoFit/>
          </a:bodyPr>
          <a:lstStyle/>
          <a:p>
            <a:pPr algn="ctr"/>
            <a:r>
              <a:rPr lang="en-US" sz="2000" b="1" dirty="0">
                <a:solidFill>
                  <a:srgbClr val="1A355E"/>
                </a:solidFill>
                <a:latin typeface="Arial" panose="020B0604020202020204" pitchFamily="34" charset="0"/>
                <a:cs typeface="Arial" panose="020B0604020202020204" pitchFamily="34" charset="0"/>
              </a:rPr>
              <a:t>Source:  McKenzie Co  1.2023 newsletter:</a:t>
            </a:r>
          </a:p>
          <a:p>
            <a:pPr algn="ctr"/>
            <a:r>
              <a:rPr lang="en-US" sz="2000" dirty="0">
                <a:latin typeface="Arial" panose="020B0604020202020204" pitchFamily="34" charset="0"/>
                <a:cs typeface="Arial" panose="020B0604020202020204" pitchFamily="34" charset="0"/>
                <a:hlinkClick r:id="rId4"/>
              </a:rPr>
              <a:t>https://myemail.constantcontact.com/Watford-City---McKenzie-County-January-2023-update.html?soid=1127745239162&amp;aid=tp-7VJFByM4</a:t>
            </a:r>
            <a:r>
              <a:rPr lang="en-US" sz="2000" dirty="0">
                <a:latin typeface="Arial" panose="020B0604020202020204" pitchFamily="34" charset="0"/>
                <a:cs typeface="Arial" panose="020B0604020202020204" pitchFamily="34" charset="0"/>
              </a:rPr>
              <a:t> </a:t>
            </a:r>
          </a:p>
        </p:txBody>
      </p:sp>
      <p:sp>
        <p:nvSpPr>
          <p:cNvPr id="6" name="Arrow: Down 5">
            <a:extLst>
              <a:ext uri="{FF2B5EF4-FFF2-40B4-BE49-F238E27FC236}">
                <a16:creationId xmlns:a16="http://schemas.microsoft.com/office/drawing/2014/main" id="{7A4FCACB-0864-42C1-8211-FCAA3475A53E}"/>
              </a:ext>
            </a:extLst>
          </p:cNvPr>
          <p:cNvSpPr/>
          <p:nvPr/>
        </p:nvSpPr>
        <p:spPr>
          <a:xfrm>
            <a:off x="3200400" y="1389929"/>
            <a:ext cx="484632" cy="978408"/>
          </a:xfrm>
          <a:prstGeom prst="downArrow">
            <a:avLst/>
          </a:prstGeom>
          <a:solidFill>
            <a:srgbClr val="E0E0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2838638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A6623-FA85-4149-9182-536F2953A230}"/>
              </a:ext>
            </a:extLst>
          </p:cNvPr>
          <p:cNvSpPr>
            <a:spLocks noGrp="1"/>
          </p:cNvSpPr>
          <p:nvPr>
            <p:ph type="title"/>
          </p:nvPr>
        </p:nvSpPr>
        <p:spPr>
          <a:xfrm>
            <a:off x="457200" y="1"/>
            <a:ext cx="8229600" cy="2436378"/>
          </a:xfrm>
        </p:spPr>
        <p:txBody>
          <a:bodyPr>
            <a:noAutofit/>
          </a:bodyPr>
          <a:lstStyle/>
          <a:p>
            <a:r>
              <a:rPr lang="en-US" sz="3600" b="1" dirty="0">
                <a:solidFill>
                  <a:srgbClr val="1A355E"/>
                </a:solidFill>
                <a:latin typeface="Arial" panose="020B0604020202020204" pitchFamily="34" charset="0"/>
                <a:cs typeface="Arial" panose="020B0604020202020204" pitchFamily="34" charset="0"/>
              </a:rPr>
              <a:t>Today we have insufficient housing inventory – </a:t>
            </a:r>
            <a:r>
              <a:rPr lang="en-US" sz="2400" b="1" dirty="0">
                <a:solidFill>
                  <a:srgbClr val="1A355E"/>
                </a:solidFill>
                <a:latin typeface="Arial" panose="020B0604020202020204" pitchFamily="34" charset="0"/>
                <a:cs typeface="Arial" panose="020B0604020202020204" pitchFamily="34" charset="0"/>
              </a:rPr>
              <a:t>RSP cites rebound of housing as district enrollment determining factor (50 units / year)</a:t>
            </a:r>
            <a:endParaRPr lang="en-US" sz="3600" b="1" dirty="0">
              <a:solidFill>
                <a:srgbClr val="1A355E"/>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B8A3324-5BE9-468B-A19E-C698AFE2B31B}"/>
              </a:ext>
            </a:extLst>
          </p:cNvPr>
          <p:cNvPicPr>
            <a:picLocks noChangeAspect="1"/>
          </p:cNvPicPr>
          <p:nvPr/>
        </p:nvPicPr>
        <p:blipFill>
          <a:blip r:embed="rId2"/>
          <a:stretch>
            <a:fillRect/>
          </a:stretch>
        </p:blipFill>
        <p:spPr>
          <a:xfrm>
            <a:off x="174927" y="5229184"/>
            <a:ext cx="8794146" cy="1368033"/>
          </a:xfrm>
          <a:prstGeom prst="rect">
            <a:avLst/>
          </a:prstGeom>
        </p:spPr>
      </p:pic>
      <p:sp>
        <p:nvSpPr>
          <p:cNvPr id="8" name="TextBox 7">
            <a:extLst>
              <a:ext uri="{FF2B5EF4-FFF2-40B4-BE49-F238E27FC236}">
                <a16:creationId xmlns:a16="http://schemas.microsoft.com/office/drawing/2014/main" id="{DF51B163-5F46-442C-B616-289AEE006720}"/>
              </a:ext>
            </a:extLst>
          </p:cNvPr>
          <p:cNvSpPr txBox="1"/>
          <p:nvPr/>
        </p:nvSpPr>
        <p:spPr>
          <a:xfrm>
            <a:off x="5966127" y="2608758"/>
            <a:ext cx="2568273" cy="2585323"/>
          </a:xfrm>
          <a:prstGeom prst="rect">
            <a:avLst/>
          </a:prstGeom>
          <a:noFill/>
        </p:spPr>
        <p:txBody>
          <a:bodyPr wrap="square" rtlCol="0">
            <a:spAutoFit/>
          </a:bodyPr>
          <a:lstStyle/>
          <a:p>
            <a:pPr algn="ctr"/>
            <a:r>
              <a:rPr lang="en-US" dirty="0">
                <a:solidFill>
                  <a:srgbClr val="1A355E"/>
                </a:solidFill>
                <a:latin typeface="Arial" panose="020B0604020202020204" pitchFamily="34" charset="0"/>
                <a:cs typeface="Arial" panose="020B0604020202020204" pitchFamily="34" charset="0"/>
              </a:rPr>
              <a:t>Source:</a:t>
            </a:r>
          </a:p>
          <a:p>
            <a:pPr algn="ctr"/>
            <a:r>
              <a:rPr lang="en-US" dirty="0">
                <a:solidFill>
                  <a:srgbClr val="1A355E"/>
                </a:solidFill>
                <a:latin typeface="Arial" panose="020B0604020202020204" pitchFamily="34" charset="0"/>
                <a:cs typeface="Arial" panose="020B0604020202020204" pitchFamily="34" charset="0"/>
              </a:rPr>
              <a:t>MCSD #1 Enrollment Analysis – February 2023</a:t>
            </a:r>
          </a:p>
          <a:p>
            <a:pPr algn="ctr"/>
            <a:r>
              <a:rPr lang="en-US" dirty="0">
                <a:latin typeface="Arial" panose="020B0604020202020204" pitchFamily="34" charset="0"/>
                <a:cs typeface="Arial" panose="020B0604020202020204" pitchFamily="34" charset="0"/>
                <a:hlinkClick r:id="rId3"/>
              </a:rPr>
              <a:t>https://econdev.mckenziecounty.net/wp-content/uploads/McKenzie-CountyEA-Jan2023update.pdf</a:t>
            </a:r>
            <a:r>
              <a:rPr lang="en-US" dirty="0">
                <a:latin typeface="Arial" panose="020B0604020202020204" pitchFamily="34" charset="0"/>
                <a:cs typeface="Arial" panose="020B0604020202020204" pitchFamily="34" charset="0"/>
              </a:rPr>
              <a:t> </a:t>
            </a:r>
          </a:p>
        </p:txBody>
      </p:sp>
      <p:pic>
        <p:nvPicPr>
          <p:cNvPr id="1026" name="Picture 2" descr="https://files.constantcontact.com/a78bad29601/5d7b4ff5-c2b0-4bd0-ac59-4e8cd4482660.png?rdr=true">
            <a:extLst>
              <a:ext uri="{FF2B5EF4-FFF2-40B4-BE49-F238E27FC236}">
                <a16:creationId xmlns:a16="http://schemas.microsoft.com/office/drawing/2014/main" id="{EA426395-D2A4-44C7-83BE-73E8408E1F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075260"/>
            <a:ext cx="4800600" cy="3202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60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A355E"/>
                </a:solidFill>
                <a:latin typeface="Arial" panose="020B0604020202020204" pitchFamily="34" charset="0"/>
                <a:cs typeface="Arial" panose="020B0604020202020204" pitchFamily="34" charset="0"/>
              </a:rPr>
              <a:t>MC Housing statistics</a:t>
            </a:r>
          </a:p>
        </p:txBody>
      </p:sp>
      <p:pic>
        <p:nvPicPr>
          <p:cNvPr id="5" name="Content Placeholder 4">
            <a:extLst>
              <a:ext uri="{FF2B5EF4-FFF2-40B4-BE49-F238E27FC236}">
                <a16:creationId xmlns:a16="http://schemas.microsoft.com/office/drawing/2014/main" id="{F297CCDB-E627-4DF3-98F8-1CF00D69996E}"/>
              </a:ext>
            </a:extLst>
          </p:cNvPr>
          <p:cNvPicPr>
            <a:picLocks noGrp="1" noChangeAspect="1"/>
          </p:cNvPicPr>
          <p:nvPr>
            <p:ph idx="1"/>
          </p:nvPr>
        </p:nvPicPr>
        <p:blipFill>
          <a:blip r:embed="rId3"/>
          <a:stretch>
            <a:fillRect/>
          </a:stretch>
        </p:blipFill>
        <p:spPr>
          <a:xfrm>
            <a:off x="300605" y="1417638"/>
            <a:ext cx="8542789" cy="3048000"/>
          </a:xfrm>
        </p:spPr>
      </p:pic>
      <p:sp>
        <p:nvSpPr>
          <p:cNvPr id="6" name="TextBox 5">
            <a:extLst>
              <a:ext uri="{FF2B5EF4-FFF2-40B4-BE49-F238E27FC236}">
                <a16:creationId xmlns:a16="http://schemas.microsoft.com/office/drawing/2014/main" id="{08229E7E-0343-405F-BAC6-7685458DFF10}"/>
              </a:ext>
            </a:extLst>
          </p:cNvPr>
          <p:cNvSpPr txBox="1"/>
          <p:nvPr/>
        </p:nvSpPr>
        <p:spPr>
          <a:xfrm>
            <a:off x="300605" y="4648200"/>
            <a:ext cx="8542789" cy="2277547"/>
          </a:xfrm>
          <a:prstGeom prst="rect">
            <a:avLst/>
          </a:prstGeom>
          <a:noFill/>
        </p:spPr>
        <p:txBody>
          <a:bodyPr wrap="square" rtlCol="0">
            <a:spAutoFit/>
          </a:bodyPr>
          <a:lstStyle/>
          <a:p>
            <a:r>
              <a:rPr lang="en-US" dirty="0">
                <a:solidFill>
                  <a:srgbClr val="1A355E"/>
                </a:solidFill>
                <a:latin typeface="Arial" panose="020B0604020202020204" pitchFamily="34" charset="0"/>
                <a:cs typeface="Arial" panose="020B0604020202020204" pitchFamily="34" charset="0"/>
              </a:rPr>
              <a:t>WC Planning reported 3/3/2023:	0 permits pulled for 2023 construction season</a:t>
            </a:r>
          </a:p>
          <a:p>
            <a:r>
              <a:rPr lang="en-US" dirty="0">
                <a:solidFill>
                  <a:srgbClr val="1A355E"/>
                </a:solidFill>
                <a:latin typeface="Arial" panose="020B0604020202020204" pitchFamily="34" charset="0"/>
                <a:cs typeface="Arial" panose="020B0604020202020204" pitchFamily="34" charset="0"/>
              </a:rPr>
              <a:t>Same time period in 2022:		4 permits pulled for 2022 construction season</a:t>
            </a:r>
          </a:p>
          <a:p>
            <a:endParaRPr lang="en-US" sz="500" dirty="0">
              <a:solidFill>
                <a:srgbClr val="1A355E"/>
              </a:solidFill>
              <a:latin typeface="Arial" panose="020B0604020202020204" pitchFamily="34" charset="0"/>
              <a:cs typeface="Arial" panose="020B0604020202020204" pitchFamily="34" charset="0"/>
            </a:endParaRPr>
          </a:p>
          <a:p>
            <a:r>
              <a:rPr lang="en-US" dirty="0">
                <a:solidFill>
                  <a:srgbClr val="1A355E"/>
                </a:solidFill>
                <a:latin typeface="Arial" panose="020B0604020202020204" pitchFamily="34" charset="0"/>
                <a:cs typeface="Arial" panose="020B0604020202020204" pitchFamily="34" charset="0"/>
              </a:rPr>
              <a:t>0 for McKenzie County/Alexander/Arnegard thus far in 2023.</a:t>
            </a:r>
          </a:p>
          <a:p>
            <a:endParaRPr lang="en-US" sz="1000" dirty="0">
              <a:solidFill>
                <a:srgbClr val="1A355E"/>
              </a:solidFill>
              <a:latin typeface="Arial" panose="020B0604020202020204" pitchFamily="34" charset="0"/>
              <a:cs typeface="Arial" panose="020B0604020202020204" pitchFamily="34" charset="0"/>
            </a:endParaRPr>
          </a:p>
          <a:p>
            <a:r>
              <a:rPr lang="en-US" dirty="0">
                <a:solidFill>
                  <a:srgbClr val="1A355E"/>
                </a:solidFill>
                <a:latin typeface="Arial" panose="020B0604020202020204" pitchFamily="34" charset="0"/>
                <a:cs typeface="Arial" panose="020B0604020202020204" pitchFamily="34" charset="0"/>
              </a:rPr>
              <a:t>Data Sources:			WC Planning Department</a:t>
            </a:r>
          </a:p>
          <a:p>
            <a:r>
              <a:rPr lang="en-US" dirty="0">
                <a:solidFill>
                  <a:srgbClr val="1A355E"/>
                </a:solidFill>
                <a:latin typeface="Arial" panose="020B0604020202020204" pitchFamily="34" charset="0"/>
                <a:cs typeface="Arial" panose="020B0604020202020204" pitchFamily="34" charset="0"/>
              </a:rPr>
              <a:t>				MC Planning and Zoning Department</a:t>
            </a:r>
          </a:p>
          <a:p>
            <a:r>
              <a:rPr lang="en-US" dirty="0">
                <a:solidFill>
                  <a:srgbClr val="1A355E"/>
                </a:solidFill>
                <a:latin typeface="Arial" panose="020B0604020202020204" pitchFamily="34" charset="0"/>
                <a:cs typeface="Arial" panose="020B0604020202020204" pitchFamily="34" charset="0"/>
              </a:rPr>
              <a:t>				Alexander Auditor’s Office</a:t>
            </a:r>
          </a:p>
          <a:p>
            <a:r>
              <a:rPr lang="en-US" dirty="0">
                <a:solidFill>
                  <a:srgbClr val="1A355E"/>
                </a:solidFill>
                <a:latin typeface="Arial" panose="020B0604020202020204" pitchFamily="34" charset="0"/>
                <a:cs typeface="Arial" panose="020B0604020202020204" pitchFamily="34" charset="0"/>
              </a:rPr>
              <a:t>				Arnegard Auditor’s Office </a:t>
            </a:r>
          </a:p>
        </p:txBody>
      </p:sp>
    </p:spTree>
    <p:extLst>
      <p:ext uri="{BB962C8B-B14F-4D97-AF65-F5344CB8AC3E}">
        <p14:creationId xmlns:p14="http://schemas.microsoft.com/office/powerpoint/2010/main" val="354342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9" y="285509"/>
            <a:ext cx="9144000" cy="552691"/>
          </a:xfrm>
        </p:spPr>
        <p:txBody>
          <a:bodyPr>
            <a:noAutofit/>
          </a:bodyPr>
          <a:lstStyle/>
          <a:p>
            <a:r>
              <a:rPr lang="en-US" sz="3600" b="1" dirty="0">
                <a:solidFill>
                  <a:srgbClr val="1A355E"/>
                </a:solidFill>
                <a:latin typeface="Arial" panose="020B0604020202020204" pitchFamily="34" charset="0"/>
                <a:cs typeface="Arial" panose="020B0604020202020204" pitchFamily="34" charset="0"/>
              </a:rPr>
              <a:t>Prior JDA Housing Programs</a:t>
            </a:r>
          </a:p>
        </p:txBody>
      </p:sp>
      <p:sp>
        <p:nvSpPr>
          <p:cNvPr id="5" name="Rectangle 4">
            <a:extLst>
              <a:ext uri="{FF2B5EF4-FFF2-40B4-BE49-F238E27FC236}">
                <a16:creationId xmlns:a16="http://schemas.microsoft.com/office/drawing/2014/main" id="{DF19E3AA-51ED-4B69-B74C-3BD0B633F7C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D4735596-B886-47A5-9637-B8513BECE91B}"/>
              </a:ext>
            </a:extLst>
          </p:cNvPr>
          <p:cNvSpPr>
            <a:spLocks noChangeArrowheads="1"/>
          </p:cNvSpPr>
          <p:nvPr/>
        </p:nvSpPr>
        <p:spPr bwMode="auto">
          <a:xfrm>
            <a:off x="-28575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F5C21D36-D006-40A6-AC8F-A569D0BAA211}"/>
              </a:ext>
            </a:extLst>
          </p:cNvPr>
          <p:cNvSpPr>
            <a:spLocks noChangeArrowheads="1"/>
          </p:cNvSpPr>
          <p:nvPr/>
        </p:nvSpPr>
        <p:spPr bwMode="auto">
          <a:xfrm>
            <a:off x="-285750" y="1724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F895F044-7943-4627-8975-E55B018ED352}"/>
              </a:ext>
            </a:extLst>
          </p:cNvPr>
          <p:cNvSpPr/>
          <p:nvPr/>
        </p:nvSpPr>
        <p:spPr>
          <a:xfrm>
            <a:off x="990600" y="1527349"/>
            <a:ext cx="7543800" cy="1384995"/>
          </a:xfrm>
          <a:prstGeom prst="rect">
            <a:avLst/>
          </a:prstGeom>
        </p:spPr>
        <p:txBody>
          <a:bodyPr wrap="square">
            <a:spAutoFit/>
          </a:bodyPr>
          <a:lstStyle/>
          <a:p>
            <a:r>
              <a:rPr lang="en-US" sz="2800" b="1" dirty="0">
                <a:solidFill>
                  <a:srgbClr val="1A355E"/>
                </a:solidFill>
                <a:highlight>
                  <a:srgbClr val="FFFF00"/>
                </a:highlight>
                <a:latin typeface="Arial" panose="020B0604020202020204" pitchFamily="34" charset="0"/>
                <a:cs typeface="Arial" panose="020B0604020202020204" pitchFamily="34" charset="0"/>
              </a:rPr>
              <a:t>Housing development subsidy program</a:t>
            </a:r>
          </a:p>
          <a:p>
            <a:endParaRPr lang="en-US" sz="2800" dirty="0">
              <a:solidFill>
                <a:srgbClr val="1A355E"/>
              </a:solidFill>
              <a:latin typeface="Arial" panose="020B0604020202020204" pitchFamily="34" charset="0"/>
              <a:cs typeface="Arial" panose="020B0604020202020204" pitchFamily="34" charset="0"/>
            </a:endParaRPr>
          </a:p>
          <a:p>
            <a:r>
              <a:rPr lang="en-US" sz="2800" b="1" dirty="0">
                <a:solidFill>
                  <a:srgbClr val="1A355E"/>
                </a:solidFill>
                <a:latin typeface="Arial" panose="020B0604020202020204" pitchFamily="34" charset="0"/>
                <a:cs typeface="Arial" panose="020B0604020202020204" pitchFamily="34" charset="0"/>
              </a:rPr>
              <a:t>Shovel-ready lot program </a:t>
            </a:r>
          </a:p>
        </p:txBody>
      </p:sp>
      <p:cxnSp>
        <p:nvCxnSpPr>
          <p:cNvPr id="11" name="Straight Connector 10">
            <a:extLst>
              <a:ext uri="{FF2B5EF4-FFF2-40B4-BE49-F238E27FC236}">
                <a16:creationId xmlns:a16="http://schemas.microsoft.com/office/drawing/2014/main" id="{8B872961-7555-487E-A29F-CB4C5A4977D5}"/>
              </a:ext>
            </a:extLst>
          </p:cNvPr>
          <p:cNvCxnSpPr>
            <a:cxnSpLocks/>
          </p:cNvCxnSpPr>
          <p:nvPr/>
        </p:nvCxnSpPr>
        <p:spPr>
          <a:xfrm>
            <a:off x="0" y="990600"/>
            <a:ext cx="9144000" cy="1"/>
          </a:xfrm>
          <a:prstGeom prst="line">
            <a:avLst/>
          </a:prstGeom>
          <a:ln w="76200">
            <a:solidFill>
              <a:srgbClr val="B3A8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388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1A355E"/>
                </a:solidFill>
                <a:latin typeface="Arial" panose="020B0604020202020204" pitchFamily="34" charset="0"/>
                <a:cs typeface="Arial" panose="020B0604020202020204" pitchFamily="34" charset="0"/>
              </a:rPr>
              <a:t>Housing Development Subsidy program</a:t>
            </a:r>
          </a:p>
        </p:txBody>
      </p:sp>
      <p:sp>
        <p:nvSpPr>
          <p:cNvPr id="3" name="Content Placeholder 2"/>
          <p:cNvSpPr>
            <a:spLocks noGrp="1"/>
          </p:cNvSpPr>
          <p:nvPr>
            <p:ph idx="1"/>
          </p:nvPr>
        </p:nvSpPr>
        <p:spPr>
          <a:xfrm>
            <a:off x="479612" y="1166018"/>
            <a:ext cx="8229600" cy="4525963"/>
          </a:xfrm>
        </p:spPr>
        <p:txBody>
          <a:bodyPr>
            <a:noAutofit/>
          </a:bodyPr>
          <a:lstStyle/>
          <a:p>
            <a:r>
              <a:rPr lang="en-US" sz="2000" dirty="0">
                <a:solidFill>
                  <a:srgbClr val="1A355E"/>
                </a:solidFill>
                <a:latin typeface="Arial" panose="020B0604020202020204" pitchFamily="34" charset="0"/>
                <a:cs typeface="Arial" panose="020B0604020202020204" pitchFamily="34" charset="0"/>
              </a:rPr>
              <a:t>Stick-built (on- or off-site), 3 bedroom, 2 bath, 2 car attached garage, single-family house; Lot sized 1 acre or less for city; 2 acres or less in county</a:t>
            </a:r>
          </a:p>
          <a:p>
            <a:pPr marL="0" indent="0">
              <a:buNone/>
            </a:pPr>
            <a:endParaRPr lang="en-US" sz="2000" dirty="0">
              <a:solidFill>
                <a:srgbClr val="1A355E"/>
              </a:solidFill>
              <a:latin typeface="Arial" panose="020B0604020202020204" pitchFamily="34" charset="0"/>
              <a:cs typeface="Arial" panose="020B0604020202020204" pitchFamily="34" charset="0"/>
            </a:endParaRPr>
          </a:p>
          <a:p>
            <a:pPr>
              <a:buSzPct val="75000"/>
            </a:pPr>
            <a:r>
              <a:rPr lang="en-US" sz="2000" dirty="0">
                <a:solidFill>
                  <a:srgbClr val="1A355E"/>
                </a:solidFill>
                <a:latin typeface="Arial" panose="020B0604020202020204" pitchFamily="34" charset="0"/>
                <a:cs typeface="Arial" panose="020B0604020202020204" pitchFamily="34" charset="0"/>
              </a:rPr>
              <a:t>Price of house was capped at the FHA max price + subsidy amount</a:t>
            </a:r>
          </a:p>
          <a:p>
            <a:pPr lvl="1">
              <a:buSzPct val="75000"/>
            </a:pPr>
            <a:r>
              <a:rPr lang="en-US" sz="2000" dirty="0">
                <a:solidFill>
                  <a:srgbClr val="1A355E"/>
                </a:solidFill>
                <a:latin typeface="Arial" panose="020B0604020202020204" pitchFamily="34" charset="0"/>
                <a:cs typeface="Arial" panose="020B0604020202020204" pitchFamily="34" charset="0"/>
              </a:rPr>
              <a:t>2019 FHA max was $317,700; 2020 FHA max was $331,760</a:t>
            </a:r>
          </a:p>
          <a:p>
            <a:pPr lvl="1">
              <a:buSzPct val="75000"/>
            </a:pPr>
            <a:r>
              <a:rPr lang="en-US" sz="2000" dirty="0">
                <a:solidFill>
                  <a:srgbClr val="1A355E"/>
                </a:solidFill>
                <a:latin typeface="Arial" panose="020B0604020202020204" pitchFamily="34" charset="0"/>
                <a:cs typeface="Arial" panose="020B0604020202020204" pitchFamily="34" charset="0"/>
              </a:rPr>
              <a:t>2021 FHA max was $356,362; 2022 FHA max was $420,680</a:t>
            </a:r>
          </a:p>
          <a:p>
            <a:pPr lvl="1">
              <a:buSzPct val="75000"/>
            </a:pPr>
            <a:endParaRPr lang="en-US" sz="2000" dirty="0">
              <a:solidFill>
                <a:srgbClr val="1A355E"/>
              </a:solidFill>
              <a:latin typeface="Arial" panose="020B0604020202020204" pitchFamily="34" charset="0"/>
              <a:cs typeface="Arial" panose="020B0604020202020204" pitchFamily="34" charset="0"/>
            </a:endParaRPr>
          </a:p>
          <a:p>
            <a:pPr>
              <a:buSzPct val="75000"/>
            </a:pPr>
            <a:r>
              <a:rPr lang="en-US" sz="2000" dirty="0">
                <a:solidFill>
                  <a:srgbClr val="1A355E"/>
                </a:solidFill>
                <a:latin typeface="Arial" panose="020B0604020202020204" pitchFamily="34" charset="0"/>
                <a:cs typeface="Arial" panose="020B0604020202020204" pitchFamily="34" charset="0"/>
              </a:rPr>
              <a:t>Up to $50,000 for house with complete infrastructure or up to $25,000 for house with limited infrastructure</a:t>
            </a:r>
          </a:p>
          <a:p>
            <a:pPr>
              <a:buSzPct val="75000"/>
            </a:pPr>
            <a:endParaRPr lang="en-US" sz="2000" dirty="0">
              <a:solidFill>
                <a:srgbClr val="1A355E"/>
              </a:solidFill>
              <a:latin typeface="Arial" panose="020B0604020202020204" pitchFamily="34" charset="0"/>
              <a:cs typeface="Arial" panose="020B0604020202020204" pitchFamily="34" charset="0"/>
            </a:endParaRPr>
          </a:p>
          <a:p>
            <a:pPr>
              <a:buSzPct val="75000"/>
            </a:pPr>
            <a:r>
              <a:rPr lang="en-US" sz="2000" dirty="0">
                <a:solidFill>
                  <a:srgbClr val="1A355E"/>
                </a:solidFill>
                <a:latin typeface="Arial" panose="020B0604020202020204" pitchFamily="34" charset="0"/>
                <a:cs typeface="Arial" panose="020B0604020202020204" pitchFamily="34" charset="0"/>
              </a:rPr>
              <a:t>Homebuyer must live in house for 5 years</a:t>
            </a:r>
          </a:p>
          <a:p>
            <a:pPr>
              <a:buSzPct val="75000"/>
            </a:pPr>
            <a:endParaRPr lang="en-US" sz="2000" dirty="0">
              <a:solidFill>
                <a:srgbClr val="1A355E"/>
              </a:solidFill>
              <a:latin typeface="Arial" panose="020B0604020202020204" pitchFamily="34" charset="0"/>
              <a:cs typeface="Arial" panose="020B0604020202020204" pitchFamily="34" charset="0"/>
            </a:endParaRPr>
          </a:p>
          <a:p>
            <a:pPr>
              <a:buSzPct val="75000"/>
            </a:pPr>
            <a:r>
              <a:rPr lang="en-US" sz="2000" dirty="0">
                <a:solidFill>
                  <a:srgbClr val="1A355E"/>
                </a:solidFill>
                <a:latin typeface="Arial" panose="020B0604020202020204" pitchFamily="34" charset="0"/>
                <a:cs typeface="Arial" panose="020B0604020202020204" pitchFamily="34" charset="0"/>
              </a:rPr>
              <a:t>Complete program information available at: </a:t>
            </a:r>
            <a:r>
              <a:rPr lang="en-US" sz="2000" dirty="0">
                <a:solidFill>
                  <a:srgbClr val="1A355E"/>
                </a:solidFill>
                <a:latin typeface="Arial" panose="020B0604020202020204" pitchFamily="34" charset="0"/>
                <a:cs typeface="Arial" panose="020B0604020202020204" pitchFamily="34" charset="0"/>
                <a:hlinkClick r:id="rId3"/>
              </a:rPr>
              <a:t>https://econdev.mckenziecounty.net/grants-incentives/housing-subsidy-program/</a:t>
            </a:r>
            <a:endParaRPr lang="en-US" sz="2000" dirty="0">
              <a:solidFill>
                <a:srgbClr val="1A355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983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9080252-1BDE-4654-BF94-881FD944E9F1}"/>
              </a:ext>
            </a:extLst>
          </p:cNvPr>
          <p:cNvSpPr/>
          <p:nvPr/>
        </p:nvSpPr>
        <p:spPr>
          <a:xfrm>
            <a:off x="0" y="5550020"/>
            <a:ext cx="9144000" cy="1215167"/>
          </a:xfrm>
          <a:prstGeom prst="rect">
            <a:avLst/>
          </a:prstGeom>
          <a:solidFill>
            <a:srgbClr val="B3A87C"/>
          </a:solidFill>
          <a:ln>
            <a:solidFill>
              <a:srgbClr val="1A35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847B8F-F581-4CD0-BD7C-73B63536B273}"/>
              </a:ext>
            </a:extLst>
          </p:cNvPr>
          <p:cNvSpPr>
            <a:spLocks noGrp="1"/>
          </p:cNvSpPr>
          <p:nvPr>
            <p:ph type="title"/>
          </p:nvPr>
        </p:nvSpPr>
        <p:spPr/>
        <p:txBody>
          <a:bodyPr>
            <a:noAutofit/>
          </a:bodyPr>
          <a:lstStyle/>
          <a:p>
            <a:r>
              <a:rPr lang="en-US" sz="2800" b="1" dirty="0">
                <a:solidFill>
                  <a:srgbClr val="1A355E"/>
                </a:solidFill>
                <a:latin typeface="Arial" panose="020B0604020202020204" pitchFamily="34" charset="0"/>
                <a:cs typeface="Arial" panose="020B0604020202020204" pitchFamily="34" charset="0"/>
              </a:rPr>
              <a:t>JDA Housing Development Subsidy Final Stats</a:t>
            </a:r>
          </a:p>
        </p:txBody>
      </p:sp>
      <p:sp>
        <p:nvSpPr>
          <p:cNvPr id="7" name="TextBox 6">
            <a:extLst>
              <a:ext uri="{FF2B5EF4-FFF2-40B4-BE49-F238E27FC236}">
                <a16:creationId xmlns:a16="http://schemas.microsoft.com/office/drawing/2014/main" id="{8D5A73E4-0485-4299-9012-E175B8CED251}"/>
              </a:ext>
            </a:extLst>
          </p:cNvPr>
          <p:cNvSpPr txBox="1"/>
          <p:nvPr/>
        </p:nvSpPr>
        <p:spPr>
          <a:xfrm>
            <a:off x="228600" y="1294686"/>
            <a:ext cx="8763000" cy="4801314"/>
          </a:xfrm>
          <a:prstGeom prst="rect">
            <a:avLst/>
          </a:prstGeom>
          <a:noFill/>
        </p:spPr>
        <p:txBody>
          <a:bodyPr wrap="square" numCol="2" rtlCol="0">
            <a:spAutoFit/>
          </a:bodyPr>
          <a:lstStyle/>
          <a:p>
            <a:r>
              <a:rPr lang="en-US" b="1" dirty="0">
                <a:solidFill>
                  <a:srgbClr val="1A355E"/>
                </a:solidFill>
                <a:latin typeface="Arial" panose="020B0604020202020204" pitchFamily="34" charset="0"/>
                <a:cs typeface="Arial" panose="020B0604020202020204" pitchFamily="34" charset="0"/>
              </a:rPr>
              <a:t>Program launched: </a:t>
            </a:r>
            <a:r>
              <a:rPr lang="en-US" dirty="0">
                <a:solidFill>
                  <a:srgbClr val="1A355E"/>
                </a:solidFill>
                <a:latin typeface="Arial" panose="020B0604020202020204" pitchFamily="34" charset="0"/>
                <a:cs typeface="Arial" panose="020B0604020202020204" pitchFamily="34" charset="0"/>
              </a:rPr>
              <a:t>June 2019</a:t>
            </a:r>
          </a:p>
          <a:p>
            <a:r>
              <a:rPr lang="en-US" b="1" dirty="0">
                <a:solidFill>
                  <a:srgbClr val="1A355E"/>
                </a:solidFill>
                <a:latin typeface="Arial" panose="020B0604020202020204" pitchFamily="34" charset="0"/>
                <a:cs typeface="Arial" panose="020B0604020202020204" pitchFamily="34" charset="0"/>
              </a:rPr>
              <a:t>First program house sold</a:t>
            </a:r>
            <a:r>
              <a:rPr lang="en-US" dirty="0">
                <a:solidFill>
                  <a:srgbClr val="1A355E"/>
                </a:solidFill>
                <a:latin typeface="Arial" panose="020B0604020202020204" pitchFamily="34" charset="0"/>
                <a:cs typeface="Arial" panose="020B0604020202020204" pitchFamily="34" charset="0"/>
              </a:rPr>
              <a:t>: Dec 2019</a:t>
            </a:r>
          </a:p>
          <a:p>
            <a:r>
              <a:rPr lang="en-US" b="1" dirty="0">
                <a:solidFill>
                  <a:srgbClr val="1A355E"/>
                </a:solidFill>
                <a:latin typeface="Arial" panose="020B0604020202020204" pitchFamily="34" charset="0"/>
                <a:cs typeface="Arial" panose="020B0604020202020204" pitchFamily="34" charset="0"/>
              </a:rPr>
              <a:t>Final program house sold</a:t>
            </a:r>
            <a:r>
              <a:rPr lang="en-US" dirty="0">
                <a:solidFill>
                  <a:srgbClr val="1A355E"/>
                </a:solidFill>
                <a:latin typeface="Arial" panose="020B0604020202020204" pitchFamily="34" charset="0"/>
                <a:cs typeface="Arial" panose="020B0604020202020204" pitchFamily="34" charset="0"/>
              </a:rPr>
              <a:t>: June 2022</a:t>
            </a:r>
          </a:p>
          <a:p>
            <a:endParaRPr lang="en-US" i="1" dirty="0">
              <a:solidFill>
                <a:srgbClr val="1A355E"/>
              </a:solidFill>
              <a:latin typeface="Arial" panose="020B0604020202020204" pitchFamily="34" charset="0"/>
              <a:cs typeface="Arial" panose="020B0604020202020204" pitchFamily="34" charset="0"/>
            </a:endParaRPr>
          </a:p>
          <a:p>
            <a:r>
              <a:rPr lang="en-US" b="1" dirty="0">
                <a:solidFill>
                  <a:srgbClr val="1A355E"/>
                </a:solidFill>
                <a:latin typeface="Arial" panose="020B0604020202020204" pitchFamily="34" charset="0"/>
                <a:cs typeface="Arial" panose="020B0604020202020204" pitchFamily="34" charset="0"/>
              </a:rPr>
              <a:t>45</a:t>
            </a:r>
            <a:r>
              <a:rPr lang="en-US" dirty="0">
                <a:solidFill>
                  <a:srgbClr val="1A355E"/>
                </a:solidFill>
                <a:latin typeface="Arial" panose="020B0604020202020204" pitchFamily="34" charset="0"/>
                <a:cs typeface="Arial" panose="020B0604020202020204" pitchFamily="34" charset="0"/>
              </a:rPr>
              <a:t> single-family houses built </a:t>
            </a:r>
          </a:p>
          <a:p>
            <a:r>
              <a:rPr lang="en-US" b="1" dirty="0">
                <a:solidFill>
                  <a:srgbClr val="1A355E"/>
                </a:solidFill>
                <a:latin typeface="Arial" panose="020B0604020202020204" pitchFamily="34" charset="0"/>
                <a:cs typeface="Arial" panose="020B0604020202020204" pitchFamily="34" charset="0"/>
              </a:rPr>
              <a:t>$17,492,133 </a:t>
            </a:r>
            <a:r>
              <a:rPr lang="en-US" dirty="0">
                <a:solidFill>
                  <a:srgbClr val="1A355E"/>
                </a:solidFill>
                <a:latin typeface="Arial" panose="020B0604020202020204" pitchFamily="34" charset="0"/>
                <a:cs typeface="Arial" panose="020B0604020202020204" pitchFamily="34" charset="0"/>
              </a:rPr>
              <a:t>actual sales price </a:t>
            </a:r>
          </a:p>
          <a:p>
            <a:r>
              <a:rPr lang="en-US" b="1" dirty="0">
                <a:solidFill>
                  <a:srgbClr val="1A355E"/>
                </a:solidFill>
                <a:latin typeface="Arial" panose="020B0604020202020204" pitchFamily="34" charset="0"/>
                <a:cs typeface="Arial" panose="020B0604020202020204" pitchFamily="34" charset="0"/>
              </a:rPr>
              <a:t>~$102,500 </a:t>
            </a:r>
            <a:r>
              <a:rPr lang="en-US" sz="1600" dirty="0">
                <a:solidFill>
                  <a:srgbClr val="1A355E"/>
                </a:solidFill>
                <a:latin typeface="Arial" panose="020B0604020202020204" pitchFamily="34" charset="0"/>
                <a:cs typeface="Arial" panose="020B0604020202020204" pitchFamily="34" charset="0"/>
              </a:rPr>
              <a:t>in annual real estate taxes (2022)</a:t>
            </a:r>
          </a:p>
          <a:p>
            <a:r>
              <a:rPr lang="en-US" b="1" dirty="0">
                <a:solidFill>
                  <a:srgbClr val="1A355E"/>
                </a:solidFill>
                <a:latin typeface="Arial" panose="020B0604020202020204" pitchFamily="34" charset="0"/>
                <a:cs typeface="Arial" panose="020B0604020202020204" pitchFamily="34" charset="0"/>
              </a:rPr>
              <a:t>$274,074 </a:t>
            </a:r>
            <a:r>
              <a:rPr lang="en-US" dirty="0">
                <a:solidFill>
                  <a:srgbClr val="1A355E"/>
                </a:solidFill>
                <a:latin typeface="Arial" panose="020B0604020202020204" pitchFamily="34" charset="0"/>
                <a:cs typeface="Arial" panose="020B0604020202020204" pitchFamily="34" charset="0"/>
              </a:rPr>
              <a:t>one-time building permit fees </a:t>
            </a:r>
          </a:p>
          <a:p>
            <a:r>
              <a:rPr lang="en-US" b="1" dirty="0">
                <a:solidFill>
                  <a:srgbClr val="1A355E"/>
                </a:solidFill>
                <a:latin typeface="Arial" panose="020B0604020202020204" pitchFamily="34" charset="0"/>
                <a:cs typeface="Arial" panose="020B0604020202020204" pitchFamily="34" charset="0"/>
              </a:rPr>
              <a:t>$2,000,000  </a:t>
            </a:r>
            <a:r>
              <a:rPr lang="en-US" dirty="0">
                <a:solidFill>
                  <a:srgbClr val="1A355E"/>
                </a:solidFill>
                <a:latin typeface="Arial" panose="020B0604020202020204" pitchFamily="34" charset="0"/>
                <a:cs typeface="Arial" panose="020B0604020202020204" pitchFamily="34" charset="0"/>
              </a:rPr>
              <a:t>total subsidy provided</a:t>
            </a:r>
          </a:p>
          <a:p>
            <a:endParaRPr lang="en-US" b="1" dirty="0">
              <a:solidFill>
                <a:srgbClr val="1A355E"/>
              </a:solidFill>
              <a:latin typeface="Arial" panose="020B0604020202020204" pitchFamily="34" charset="0"/>
              <a:cs typeface="Arial" panose="020B0604020202020204" pitchFamily="34" charset="0"/>
            </a:endParaRPr>
          </a:p>
          <a:p>
            <a:r>
              <a:rPr lang="en-US" b="1" dirty="0">
                <a:solidFill>
                  <a:srgbClr val="1A355E"/>
                </a:solidFill>
                <a:latin typeface="Arial" panose="020B0604020202020204" pitchFamily="34" charset="0"/>
                <a:cs typeface="Arial" panose="020B0604020202020204" pitchFamily="34" charset="0"/>
              </a:rPr>
              <a:t>4 Subdivisions:</a:t>
            </a:r>
          </a:p>
          <a:p>
            <a:pPr marL="742950" lvl="1" indent="-285750">
              <a:buFont typeface="Arial" panose="020B0604020202020204" pitchFamily="34" charset="0"/>
              <a:buChar char="•"/>
            </a:pPr>
            <a:r>
              <a:rPr lang="en-US" dirty="0">
                <a:solidFill>
                  <a:srgbClr val="1A355E"/>
                </a:solidFill>
                <a:latin typeface="Arial" panose="020B0604020202020204" pitchFamily="34" charset="0"/>
                <a:cs typeface="Arial" panose="020B0604020202020204" pitchFamily="34" charset="0"/>
              </a:rPr>
              <a:t>Flickertail Fields- 10 houses</a:t>
            </a:r>
          </a:p>
          <a:p>
            <a:pPr marL="742950" lvl="1" indent="-285750">
              <a:buFont typeface="Arial" panose="020B0604020202020204" pitchFamily="34" charset="0"/>
              <a:buChar char="•"/>
            </a:pPr>
            <a:r>
              <a:rPr lang="en-US" dirty="0">
                <a:solidFill>
                  <a:srgbClr val="1A355E"/>
                </a:solidFill>
                <a:latin typeface="Arial" panose="020B0604020202020204" pitchFamily="34" charset="0"/>
                <a:cs typeface="Arial" panose="020B0604020202020204" pitchFamily="34" charset="0"/>
              </a:rPr>
              <a:t>Stepping Stone- 23 houses</a:t>
            </a:r>
          </a:p>
          <a:p>
            <a:pPr marL="742950" lvl="1" indent="-285750">
              <a:buFont typeface="Arial" panose="020B0604020202020204" pitchFamily="34" charset="0"/>
              <a:buChar char="•"/>
            </a:pPr>
            <a:r>
              <a:rPr lang="en-US" dirty="0">
                <a:solidFill>
                  <a:srgbClr val="1A355E"/>
                </a:solidFill>
                <a:latin typeface="Arial" panose="020B0604020202020204" pitchFamily="34" charset="0"/>
                <a:cs typeface="Arial" panose="020B0604020202020204" pitchFamily="34" charset="0"/>
              </a:rPr>
              <a:t>Tara Estates- 8 houses</a:t>
            </a:r>
          </a:p>
          <a:p>
            <a:pPr marL="742950" lvl="1" indent="-285750">
              <a:buFont typeface="Arial" panose="020B0604020202020204" pitchFamily="34" charset="0"/>
              <a:buChar char="•"/>
            </a:pPr>
            <a:r>
              <a:rPr lang="en-US" dirty="0">
                <a:solidFill>
                  <a:srgbClr val="1A355E"/>
                </a:solidFill>
                <a:latin typeface="Arial" panose="020B0604020202020204" pitchFamily="34" charset="0"/>
                <a:cs typeface="Arial" panose="020B0604020202020204" pitchFamily="34" charset="0"/>
              </a:rPr>
              <a:t>Veeder Estates- 4 houses</a:t>
            </a:r>
          </a:p>
          <a:p>
            <a:endParaRPr lang="en-US" dirty="0">
              <a:solidFill>
                <a:srgbClr val="1A355E"/>
              </a:solidFill>
              <a:latin typeface="Arial" panose="020B0604020202020204" pitchFamily="34" charset="0"/>
              <a:cs typeface="Arial" panose="020B0604020202020204" pitchFamily="34" charset="0"/>
            </a:endParaRPr>
          </a:p>
          <a:p>
            <a:endParaRPr lang="en-US" b="1" dirty="0">
              <a:solidFill>
                <a:srgbClr val="1A355E"/>
              </a:solidFill>
              <a:latin typeface="Arial" panose="020B0604020202020204" pitchFamily="34" charset="0"/>
              <a:cs typeface="Arial" panose="020B0604020202020204" pitchFamily="34" charset="0"/>
            </a:endParaRPr>
          </a:p>
          <a:p>
            <a:r>
              <a:rPr lang="en-US" b="1" dirty="0">
                <a:solidFill>
                  <a:srgbClr val="1A355E"/>
                </a:solidFill>
                <a:latin typeface="Arial" panose="020B0604020202020204" pitchFamily="34" charset="0"/>
                <a:cs typeface="Arial" panose="020B0604020202020204" pitchFamily="34" charset="0"/>
              </a:rPr>
              <a:t>35 meetings of the JDA Housing Development Subsidy Committee</a:t>
            </a:r>
          </a:p>
          <a:p>
            <a:pPr marL="742950" lvl="1" indent="-285750">
              <a:buFont typeface="Arial" panose="020B0604020202020204" pitchFamily="34" charset="0"/>
              <a:buChar char="•"/>
            </a:pPr>
            <a:r>
              <a:rPr lang="en-US" dirty="0">
                <a:solidFill>
                  <a:srgbClr val="1A355E"/>
                </a:solidFill>
                <a:latin typeface="Arial" panose="020B0604020202020204" pitchFamily="34" charset="0"/>
                <a:cs typeface="Arial" panose="020B0604020202020204" pitchFamily="34" charset="0"/>
              </a:rPr>
              <a:t>Joel Brown, Aaron Weber, John Carns, Curt Moen</a:t>
            </a:r>
          </a:p>
          <a:p>
            <a:endParaRPr lang="en-US" b="1" dirty="0">
              <a:solidFill>
                <a:srgbClr val="1A355E"/>
              </a:solidFill>
              <a:latin typeface="Arial" panose="020B0604020202020204" pitchFamily="34" charset="0"/>
              <a:cs typeface="Arial" panose="020B0604020202020204" pitchFamily="34" charset="0"/>
            </a:endParaRPr>
          </a:p>
          <a:p>
            <a:r>
              <a:rPr lang="en-US" b="1" dirty="0">
                <a:solidFill>
                  <a:srgbClr val="1A355E"/>
                </a:solidFill>
                <a:latin typeface="Arial" panose="020B0604020202020204" pitchFamily="34" charset="0"/>
                <a:cs typeface="Arial" panose="020B0604020202020204" pitchFamily="34" charset="0"/>
              </a:rPr>
              <a:t>8 Builders: </a:t>
            </a:r>
          </a:p>
          <a:p>
            <a:pPr marL="742950" lvl="1" indent="-285750">
              <a:buFont typeface="Arial" panose="020B0604020202020204" pitchFamily="34" charset="0"/>
              <a:buChar char="•"/>
            </a:pPr>
            <a:r>
              <a:rPr lang="en-US" dirty="0">
                <a:solidFill>
                  <a:srgbClr val="1A355E"/>
                </a:solidFill>
                <a:latin typeface="Arial" panose="020B0604020202020204" pitchFamily="34" charset="0"/>
                <a:cs typeface="Arial" panose="020B0604020202020204" pitchFamily="34" charset="0"/>
              </a:rPr>
              <a:t>Ascend Building- 1 house</a:t>
            </a:r>
          </a:p>
          <a:p>
            <a:pPr marL="742950" lvl="1" indent="-285750">
              <a:buFont typeface="Arial" panose="020B0604020202020204" pitchFamily="34" charset="0"/>
              <a:buChar char="•"/>
            </a:pPr>
            <a:r>
              <a:rPr lang="en-US" dirty="0">
                <a:solidFill>
                  <a:srgbClr val="1A355E"/>
                </a:solidFill>
                <a:latin typeface="Arial" panose="020B0604020202020204" pitchFamily="34" charset="0"/>
                <a:cs typeface="Arial" panose="020B0604020202020204" pitchFamily="34" charset="0"/>
              </a:rPr>
              <a:t>Harr Family Homes- 1 house</a:t>
            </a:r>
          </a:p>
          <a:p>
            <a:pPr marL="742950" lvl="1" indent="-285750">
              <a:buFont typeface="Arial" panose="020B0604020202020204" pitchFamily="34" charset="0"/>
              <a:buChar char="•"/>
            </a:pPr>
            <a:r>
              <a:rPr lang="en-US" dirty="0">
                <a:solidFill>
                  <a:srgbClr val="1A355E"/>
                </a:solidFill>
                <a:latin typeface="Arial" panose="020B0604020202020204" pitchFamily="34" charset="0"/>
                <a:cs typeface="Arial" panose="020B0604020202020204" pitchFamily="34" charset="0"/>
              </a:rPr>
              <a:t>KDR Homes- 1 house</a:t>
            </a:r>
          </a:p>
          <a:p>
            <a:pPr marL="742950" lvl="1" indent="-285750">
              <a:buFont typeface="Arial" panose="020B0604020202020204" pitchFamily="34" charset="0"/>
              <a:buChar char="•"/>
            </a:pPr>
            <a:r>
              <a:rPr lang="en-US" dirty="0">
                <a:solidFill>
                  <a:srgbClr val="1A355E"/>
                </a:solidFill>
                <a:latin typeface="Arial" panose="020B0604020202020204" pitchFamily="34" charset="0"/>
                <a:cs typeface="Arial" panose="020B0604020202020204" pitchFamily="34" charset="0"/>
              </a:rPr>
              <a:t>KLT Enterprises- 15 houses</a:t>
            </a:r>
          </a:p>
          <a:p>
            <a:pPr marL="742950" lvl="1" indent="-285750">
              <a:buFont typeface="Arial" panose="020B0604020202020204" pitchFamily="34" charset="0"/>
              <a:buChar char="•"/>
            </a:pPr>
            <a:r>
              <a:rPr lang="en-US" dirty="0">
                <a:solidFill>
                  <a:srgbClr val="1A355E"/>
                </a:solidFill>
                <a:latin typeface="Arial" panose="020B0604020202020204" pitchFamily="34" charset="0"/>
                <a:cs typeface="Arial" panose="020B0604020202020204" pitchFamily="34" charset="0"/>
              </a:rPr>
              <a:t>LT Development- 1 house</a:t>
            </a:r>
          </a:p>
          <a:p>
            <a:pPr marL="742950" lvl="1" indent="-285750">
              <a:buFont typeface="Arial" panose="020B0604020202020204" pitchFamily="34" charset="0"/>
              <a:buChar char="•"/>
            </a:pPr>
            <a:r>
              <a:rPr lang="en-US" dirty="0">
                <a:solidFill>
                  <a:srgbClr val="1A355E"/>
                </a:solidFill>
                <a:latin typeface="Arial" panose="020B0604020202020204" pitchFamily="34" charset="0"/>
                <a:cs typeface="Arial" panose="020B0604020202020204" pitchFamily="34" charset="0"/>
              </a:rPr>
              <a:t>Michael Goulet Inc- 10 houses</a:t>
            </a:r>
          </a:p>
          <a:p>
            <a:pPr marL="742950" lvl="1" indent="-285750">
              <a:buFont typeface="Arial" panose="020B0604020202020204" pitchFamily="34" charset="0"/>
              <a:buChar char="•"/>
            </a:pPr>
            <a:r>
              <a:rPr lang="en-US" dirty="0">
                <a:solidFill>
                  <a:srgbClr val="1A355E"/>
                </a:solidFill>
                <a:latin typeface="Arial" panose="020B0604020202020204" pitchFamily="34" charset="0"/>
                <a:cs typeface="Arial" panose="020B0604020202020204" pitchFamily="34" charset="0"/>
              </a:rPr>
              <a:t>Paramount Homes- 14 houses</a:t>
            </a:r>
          </a:p>
          <a:p>
            <a:pPr marL="742950" lvl="1" indent="-285750">
              <a:buFont typeface="Arial" panose="020B0604020202020204" pitchFamily="34" charset="0"/>
              <a:buChar char="•"/>
            </a:pPr>
            <a:r>
              <a:rPr lang="en-US" dirty="0">
                <a:solidFill>
                  <a:srgbClr val="1A355E"/>
                </a:solidFill>
                <a:latin typeface="Arial" panose="020B0604020202020204" pitchFamily="34" charset="0"/>
                <a:cs typeface="Arial" panose="020B0604020202020204" pitchFamily="34" charset="0"/>
              </a:rPr>
              <a:t>Premier Homes- 2 houses</a:t>
            </a:r>
          </a:p>
          <a:p>
            <a:endParaRPr lang="en-US" dirty="0">
              <a:solidFill>
                <a:srgbClr val="1A355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337707A-2817-4CD5-9C1D-30BE32BC537C}"/>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7200" y="5638800"/>
            <a:ext cx="1225908" cy="977423"/>
          </a:xfrm>
          <a:prstGeom prst="rect">
            <a:avLst/>
          </a:prstGeom>
        </p:spPr>
      </p:pic>
      <p:sp>
        <p:nvSpPr>
          <p:cNvPr id="12" name="TextBox 11">
            <a:extLst>
              <a:ext uri="{FF2B5EF4-FFF2-40B4-BE49-F238E27FC236}">
                <a16:creationId xmlns:a16="http://schemas.microsoft.com/office/drawing/2014/main" id="{A6EB6CE9-81ED-402E-BE93-336EA8E37D65}"/>
              </a:ext>
            </a:extLst>
          </p:cNvPr>
          <p:cNvSpPr txBox="1"/>
          <p:nvPr/>
        </p:nvSpPr>
        <p:spPr>
          <a:xfrm>
            <a:off x="1874027" y="5563314"/>
            <a:ext cx="6498366" cy="923330"/>
          </a:xfrm>
          <a:prstGeom prst="rect">
            <a:avLst/>
          </a:prstGeom>
          <a:noFill/>
        </p:spPr>
        <p:txBody>
          <a:bodyPr wrap="square" rtlCol="0">
            <a:spAutoFit/>
          </a:bodyPr>
          <a:lstStyle/>
          <a:p>
            <a:r>
              <a:rPr lang="en-US" i="1" dirty="0">
                <a:solidFill>
                  <a:srgbClr val="1A355E"/>
                </a:solidFill>
                <a:latin typeface="Arial" panose="020B0604020202020204" pitchFamily="34" charset="0"/>
                <a:cs typeface="Arial" panose="020B0604020202020204" pitchFamily="34" charset="0"/>
              </a:rPr>
              <a:t>This program ended on June 30, 2022, with all $2 million expended. The only administration left is monitoring the 5 year claw back stipulation, or if a homeowner looks to refinance.</a:t>
            </a:r>
            <a:endParaRPr lang="en-US" sz="2800" i="1" dirty="0"/>
          </a:p>
        </p:txBody>
      </p:sp>
      <p:cxnSp>
        <p:nvCxnSpPr>
          <p:cNvPr id="5" name="Straight Connector 4">
            <a:extLst>
              <a:ext uri="{FF2B5EF4-FFF2-40B4-BE49-F238E27FC236}">
                <a16:creationId xmlns:a16="http://schemas.microsoft.com/office/drawing/2014/main" id="{F9B5DA94-BAC7-4613-B81C-743526321EE2}"/>
              </a:ext>
            </a:extLst>
          </p:cNvPr>
          <p:cNvCxnSpPr>
            <a:cxnSpLocks/>
          </p:cNvCxnSpPr>
          <p:nvPr/>
        </p:nvCxnSpPr>
        <p:spPr>
          <a:xfrm>
            <a:off x="0" y="1142999"/>
            <a:ext cx="9144000" cy="1"/>
          </a:xfrm>
          <a:prstGeom prst="line">
            <a:avLst/>
          </a:prstGeom>
          <a:ln w="76200">
            <a:solidFill>
              <a:srgbClr val="B3A8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979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9" y="285509"/>
            <a:ext cx="9144000" cy="552691"/>
          </a:xfrm>
        </p:spPr>
        <p:txBody>
          <a:bodyPr>
            <a:noAutofit/>
          </a:bodyPr>
          <a:lstStyle/>
          <a:p>
            <a:r>
              <a:rPr lang="en-US" sz="3600" b="1" dirty="0">
                <a:solidFill>
                  <a:srgbClr val="1A355E"/>
                </a:solidFill>
                <a:latin typeface="Arial" panose="020B0604020202020204" pitchFamily="34" charset="0"/>
                <a:cs typeface="Arial" panose="020B0604020202020204" pitchFamily="34" charset="0"/>
              </a:rPr>
              <a:t>Prior JDA Housing Programs</a:t>
            </a:r>
          </a:p>
        </p:txBody>
      </p:sp>
      <p:sp>
        <p:nvSpPr>
          <p:cNvPr id="5" name="Rectangle 4">
            <a:extLst>
              <a:ext uri="{FF2B5EF4-FFF2-40B4-BE49-F238E27FC236}">
                <a16:creationId xmlns:a16="http://schemas.microsoft.com/office/drawing/2014/main" id="{DF19E3AA-51ED-4B69-B74C-3BD0B633F7C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D4735596-B886-47A5-9637-B8513BECE91B}"/>
              </a:ext>
            </a:extLst>
          </p:cNvPr>
          <p:cNvSpPr>
            <a:spLocks noChangeArrowheads="1"/>
          </p:cNvSpPr>
          <p:nvPr/>
        </p:nvSpPr>
        <p:spPr bwMode="auto">
          <a:xfrm>
            <a:off x="-28575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F5C21D36-D006-40A6-AC8F-A569D0BAA211}"/>
              </a:ext>
            </a:extLst>
          </p:cNvPr>
          <p:cNvSpPr>
            <a:spLocks noChangeArrowheads="1"/>
          </p:cNvSpPr>
          <p:nvPr/>
        </p:nvSpPr>
        <p:spPr bwMode="auto">
          <a:xfrm>
            <a:off x="-285750" y="1724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F895F044-7943-4627-8975-E55B018ED352}"/>
              </a:ext>
            </a:extLst>
          </p:cNvPr>
          <p:cNvSpPr/>
          <p:nvPr/>
        </p:nvSpPr>
        <p:spPr>
          <a:xfrm>
            <a:off x="990600" y="1527349"/>
            <a:ext cx="7543800" cy="1384995"/>
          </a:xfrm>
          <a:prstGeom prst="rect">
            <a:avLst/>
          </a:prstGeom>
        </p:spPr>
        <p:txBody>
          <a:bodyPr wrap="square">
            <a:spAutoFit/>
          </a:bodyPr>
          <a:lstStyle/>
          <a:p>
            <a:r>
              <a:rPr lang="en-US" sz="2800" b="1" dirty="0">
                <a:solidFill>
                  <a:srgbClr val="1A355E"/>
                </a:solidFill>
                <a:latin typeface="Arial" panose="020B0604020202020204" pitchFamily="34" charset="0"/>
                <a:cs typeface="Arial" panose="020B0604020202020204" pitchFamily="34" charset="0"/>
              </a:rPr>
              <a:t>Housing Development Subsidy Program</a:t>
            </a:r>
          </a:p>
          <a:p>
            <a:endParaRPr lang="en-US" sz="2800" dirty="0">
              <a:solidFill>
                <a:srgbClr val="1A355E"/>
              </a:solidFill>
              <a:latin typeface="Arial" panose="020B0604020202020204" pitchFamily="34" charset="0"/>
              <a:cs typeface="Arial" panose="020B0604020202020204" pitchFamily="34" charset="0"/>
            </a:endParaRPr>
          </a:p>
          <a:p>
            <a:r>
              <a:rPr lang="en-US" sz="2800" b="1" dirty="0">
                <a:solidFill>
                  <a:srgbClr val="1A355E"/>
                </a:solidFill>
                <a:highlight>
                  <a:srgbClr val="FFFF00"/>
                </a:highlight>
                <a:latin typeface="Arial" panose="020B0604020202020204" pitchFamily="34" charset="0"/>
                <a:cs typeface="Arial" panose="020B0604020202020204" pitchFamily="34" charset="0"/>
              </a:rPr>
              <a:t>Shovel-Ready Lot Program </a:t>
            </a:r>
          </a:p>
        </p:txBody>
      </p:sp>
      <p:cxnSp>
        <p:nvCxnSpPr>
          <p:cNvPr id="11" name="Straight Connector 10">
            <a:extLst>
              <a:ext uri="{FF2B5EF4-FFF2-40B4-BE49-F238E27FC236}">
                <a16:creationId xmlns:a16="http://schemas.microsoft.com/office/drawing/2014/main" id="{8B872961-7555-487E-A29F-CB4C5A4977D5}"/>
              </a:ext>
            </a:extLst>
          </p:cNvPr>
          <p:cNvCxnSpPr>
            <a:cxnSpLocks/>
          </p:cNvCxnSpPr>
          <p:nvPr/>
        </p:nvCxnSpPr>
        <p:spPr>
          <a:xfrm>
            <a:off x="0" y="990600"/>
            <a:ext cx="9144000" cy="1"/>
          </a:xfrm>
          <a:prstGeom prst="line">
            <a:avLst/>
          </a:prstGeom>
          <a:ln w="76200">
            <a:solidFill>
              <a:srgbClr val="B3A8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120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2246</TotalTime>
  <Words>2474</Words>
  <Application>Microsoft Office PowerPoint</Application>
  <PresentationFormat>On-screen Show (4:3)</PresentationFormat>
  <Paragraphs>262</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Söhne</vt:lpstr>
      <vt:lpstr>Wingdings</vt:lpstr>
      <vt:lpstr>Office Theme</vt:lpstr>
      <vt:lpstr>McKenzie Co. Job Development Authority Housing shortage public input meeting March 8, 2023, 10-11:15am CT, McKenzie County Courthouse</vt:lpstr>
      <vt:lpstr>Why housing?</vt:lpstr>
      <vt:lpstr>Today we have insufficient housing inventory  – look forward to 2031</vt:lpstr>
      <vt:lpstr>Today we have insufficient housing inventory – RSP cites rebound of housing as district enrollment determining factor (50 units / year)</vt:lpstr>
      <vt:lpstr>MC Housing statistics</vt:lpstr>
      <vt:lpstr>Prior JDA Housing Programs</vt:lpstr>
      <vt:lpstr>Housing Development Subsidy program</vt:lpstr>
      <vt:lpstr>JDA Housing Development Subsidy Final Stats</vt:lpstr>
      <vt:lpstr>Prior JDA Housing Programs</vt:lpstr>
      <vt:lpstr>Shovel-Ready Lot Program background</vt:lpstr>
      <vt:lpstr>Limited Build-out of Shovel-ready Lots</vt:lpstr>
      <vt:lpstr>Bridging confidence in housing market through Private / Public partnerships (rooftops are economic development)</vt:lpstr>
      <vt:lpstr>JDA Incentive Concepts to Stimulate Housing Development in MC</vt:lpstr>
      <vt:lpstr>JDA Home Builder Participation Loan Program:   $ 4.5 M – RLF – 100% revolving</vt:lpstr>
      <vt:lpstr>JDA Buyback Program:  $ 3.5 M - 85% revolving : 15% grant</vt:lpstr>
      <vt:lpstr>To establish market confidence, MC needs an inventory of homes that: </vt:lpstr>
      <vt:lpstr>Permanent Housing ROI – Property tax</vt:lpstr>
      <vt:lpstr>Permanent Housing ROI – sales tax</vt:lpstr>
      <vt:lpstr>Permanent Housing ROI - indirect</vt:lpstr>
      <vt:lpstr>For more information and to submit written comments by March 15</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McKenzie Co. Job Development Authority Housing Development Subsidy</dc:title>
  <dc:creator>Daniel Stenberg</dc:creator>
  <cp:lastModifiedBy>Daniel Stenberg</cp:lastModifiedBy>
  <cp:revision>134</cp:revision>
  <cp:lastPrinted>2023-03-06T20:16:34Z</cp:lastPrinted>
  <dcterms:created xsi:type="dcterms:W3CDTF">2019-10-08T16:39:32Z</dcterms:created>
  <dcterms:modified xsi:type="dcterms:W3CDTF">2023-03-08T14:10:13Z</dcterms:modified>
</cp:coreProperties>
</file>